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73" r:id="rId6"/>
    <p:sldId id="275" r:id="rId7"/>
    <p:sldId id="276" r:id="rId8"/>
    <p:sldId id="268" r:id="rId9"/>
    <p:sldId id="259" r:id="rId10"/>
    <p:sldId id="278" r:id="rId11"/>
    <p:sldId id="277" r:id="rId12"/>
    <p:sldId id="261" r:id="rId13"/>
    <p:sldId id="279" r:id="rId14"/>
    <p:sldId id="280" r:id="rId15"/>
    <p:sldId id="274"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672" y="3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x Frédéric" userId="69e766bb4a204df5" providerId="LiveId" clId="{4DD021AF-DD80-4A0C-9BC6-F3D32B47FB2C}"/>
    <pc:docChg chg="modSld">
      <pc:chgData name="Gex Frédéric" userId="69e766bb4a204df5" providerId="LiveId" clId="{4DD021AF-DD80-4A0C-9BC6-F3D32B47FB2C}" dt="2025-03-03T14:53:53.492" v="2" actId="20577"/>
      <pc:docMkLst>
        <pc:docMk/>
      </pc:docMkLst>
      <pc:sldChg chg="modSp mod">
        <pc:chgData name="Gex Frédéric" userId="69e766bb4a204df5" providerId="LiveId" clId="{4DD021AF-DD80-4A0C-9BC6-F3D32B47FB2C}" dt="2025-03-03T14:53:53.492" v="2" actId="20577"/>
        <pc:sldMkLst>
          <pc:docMk/>
          <pc:sldMk cId="934164775" sldId="268"/>
        </pc:sldMkLst>
        <pc:spChg chg="mod">
          <ac:chgData name="Gex Frédéric" userId="69e766bb4a204df5" providerId="LiveId" clId="{4DD021AF-DD80-4A0C-9BC6-F3D32B47FB2C}" dt="2025-03-03T14:53:53.492" v="2" actId="20577"/>
          <ac:spMkLst>
            <pc:docMk/>
            <pc:sldMk cId="934164775" sldId="268"/>
            <ac:spMk id="3" creationId="{BA270A3C-26A8-C8C5-CE1B-22E3C2FF418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Serveur-ESD\Priv&#233;\Municipalit&#233;\Penurie\Romande%20&#233;nergie%20reque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rveur-ESD\Priv&#233;\Municipalit&#233;\Penurie\Romande%20&#233;nergie%20requet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sz="2400" b="1"/>
              <a:t>Consommation Kw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Données!$B$3</c:f>
              <c:strCache>
                <c:ptCount val="1"/>
                <c:pt idx="0">
                  <c:v>2018</c:v>
                </c:pt>
              </c:strCache>
            </c:strRef>
          </c:tx>
          <c:spPr>
            <a:solidFill>
              <a:schemeClr val="accent1"/>
            </a:solidFill>
            <a:ln>
              <a:noFill/>
            </a:ln>
            <a:effectLst/>
            <a:sp3d/>
          </c:spPr>
          <c:invertIfNegative val="0"/>
          <c:cat>
            <c:strRef>
              <c:f>(Données!$A$5:$A$13,Données!$A$15)</c:f>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extLst/>
            </c:strRef>
          </c:cat>
          <c:val>
            <c:numRef>
              <c:f>(Données!$B$5:$B$13,Données!$B$15)</c:f>
              <c:numCache>
                <c:formatCode>General</c:formatCode>
                <c:ptCount val="10"/>
                <c:pt idx="0">
                  <c:v>9410</c:v>
                </c:pt>
                <c:pt idx="1">
                  <c:v>1842</c:v>
                </c:pt>
                <c:pt idx="2">
                  <c:v>9466</c:v>
                </c:pt>
                <c:pt idx="3">
                  <c:v>853</c:v>
                </c:pt>
                <c:pt idx="4">
                  <c:v>21161</c:v>
                </c:pt>
                <c:pt idx="5">
                  <c:v>30968</c:v>
                </c:pt>
                <c:pt idx="6">
                  <c:v>5108</c:v>
                </c:pt>
                <c:pt idx="7">
                  <c:v>2798</c:v>
                </c:pt>
                <c:pt idx="8">
                  <c:v>20278</c:v>
                </c:pt>
                <c:pt idx="9">
                  <c:v>0</c:v>
                </c:pt>
              </c:numCache>
              <c:extLst/>
            </c:numRef>
          </c:val>
          <c:extLst>
            <c:ext xmlns:c16="http://schemas.microsoft.com/office/drawing/2014/chart" uri="{C3380CC4-5D6E-409C-BE32-E72D297353CC}">
              <c16:uniqueId val="{00000000-AE06-41F7-90CA-0B865639CD60}"/>
            </c:ext>
          </c:extLst>
        </c:ser>
        <c:ser>
          <c:idx val="1"/>
          <c:order val="1"/>
          <c:tx>
            <c:strRef>
              <c:f>Données!$C$3</c:f>
              <c:strCache>
                <c:ptCount val="1"/>
                <c:pt idx="0">
                  <c:v>2019-2020</c:v>
                </c:pt>
              </c:strCache>
            </c:strRef>
          </c:tx>
          <c:spPr>
            <a:solidFill>
              <a:schemeClr val="accent2"/>
            </a:solidFill>
            <a:ln>
              <a:noFill/>
            </a:ln>
            <a:effectLst/>
            <a:sp3d/>
          </c:spPr>
          <c:invertIfNegative val="0"/>
          <c:cat>
            <c:strRef>
              <c:f>(Données!$A$5:$A$13,Données!$A$15)</c:f>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extLst/>
            </c:strRef>
          </c:cat>
          <c:val>
            <c:numRef>
              <c:f>(Données!$C$5:$C$13,Données!$C$15)</c:f>
              <c:numCache>
                <c:formatCode>General</c:formatCode>
                <c:ptCount val="10"/>
                <c:pt idx="0">
                  <c:v>19018</c:v>
                </c:pt>
                <c:pt idx="1">
                  <c:v>8170</c:v>
                </c:pt>
                <c:pt idx="2">
                  <c:v>16641</c:v>
                </c:pt>
                <c:pt idx="3">
                  <c:v>1532</c:v>
                </c:pt>
                <c:pt idx="4">
                  <c:v>41184</c:v>
                </c:pt>
                <c:pt idx="5">
                  <c:v>63892</c:v>
                </c:pt>
                <c:pt idx="6">
                  <c:v>7769</c:v>
                </c:pt>
                <c:pt idx="7">
                  <c:v>3307</c:v>
                </c:pt>
                <c:pt idx="8">
                  <c:v>39913</c:v>
                </c:pt>
                <c:pt idx="9">
                  <c:v>18532</c:v>
                </c:pt>
              </c:numCache>
              <c:extLst/>
            </c:numRef>
          </c:val>
          <c:extLst>
            <c:ext xmlns:c16="http://schemas.microsoft.com/office/drawing/2014/chart" uri="{C3380CC4-5D6E-409C-BE32-E72D297353CC}">
              <c16:uniqueId val="{00000001-AE06-41F7-90CA-0B865639CD60}"/>
            </c:ext>
          </c:extLst>
        </c:ser>
        <c:ser>
          <c:idx val="2"/>
          <c:order val="2"/>
          <c:tx>
            <c:strRef>
              <c:f>Données!$D$3</c:f>
              <c:strCache>
                <c:ptCount val="1"/>
                <c:pt idx="0">
                  <c:v>2021</c:v>
                </c:pt>
              </c:strCache>
            </c:strRef>
          </c:tx>
          <c:spPr>
            <a:solidFill>
              <a:schemeClr val="accent3"/>
            </a:solidFill>
            <a:ln>
              <a:noFill/>
            </a:ln>
            <a:effectLst/>
            <a:sp3d/>
          </c:spPr>
          <c:invertIfNegative val="0"/>
          <c:cat>
            <c:strRef>
              <c:f>(Données!$A$5:$A$13,Données!$A$15)</c:f>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extLst/>
            </c:strRef>
          </c:cat>
          <c:val>
            <c:numRef>
              <c:f>(Données!$D$5:$D$13,Données!$D$15)</c:f>
              <c:numCache>
                <c:formatCode>General</c:formatCode>
                <c:ptCount val="10"/>
                <c:pt idx="0">
                  <c:v>9043</c:v>
                </c:pt>
                <c:pt idx="1">
                  <c:v>4732</c:v>
                </c:pt>
                <c:pt idx="2">
                  <c:v>9737</c:v>
                </c:pt>
                <c:pt idx="3">
                  <c:v>761</c:v>
                </c:pt>
                <c:pt idx="4">
                  <c:v>37943</c:v>
                </c:pt>
                <c:pt idx="5">
                  <c:v>31996</c:v>
                </c:pt>
                <c:pt idx="6">
                  <c:v>1897</c:v>
                </c:pt>
                <c:pt idx="7">
                  <c:v>7685</c:v>
                </c:pt>
                <c:pt idx="8">
                  <c:v>19689</c:v>
                </c:pt>
                <c:pt idx="9">
                  <c:v>2966</c:v>
                </c:pt>
              </c:numCache>
              <c:extLst/>
            </c:numRef>
          </c:val>
          <c:extLst>
            <c:ext xmlns:c16="http://schemas.microsoft.com/office/drawing/2014/chart" uri="{C3380CC4-5D6E-409C-BE32-E72D297353CC}">
              <c16:uniqueId val="{00000002-AE06-41F7-90CA-0B865639CD60}"/>
            </c:ext>
          </c:extLst>
        </c:ser>
        <c:ser>
          <c:idx val="3"/>
          <c:order val="3"/>
          <c:tx>
            <c:strRef>
              <c:f>Données!$E$3</c:f>
              <c:strCache>
                <c:ptCount val="1"/>
                <c:pt idx="0">
                  <c:v>2022</c:v>
                </c:pt>
              </c:strCache>
            </c:strRef>
          </c:tx>
          <c:spPr>
            <a:solidFill>
              <a:schemeClr val="accent4"/>
            </a:solidFill>
            <a:ln>
              <a:noFill/>
            </a:ln>
            <a:effectLst/>
            <a:sp3d/>
          </c:spPr>
          <c:invertIfNegative val="0"/>
          <c:cat>
            <c:strRef>
              <c:f>(Données!$A$5:$A$13,Données!$A$15)</c:f>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extLst/>
            </c:strRef>
          </c:cat>
          <c:val>
            <c:numRef>
              <c:f>(Données!$E$5:$E$13,Données!$E$15)</c:f>
              <c:numCache>
                <c:formatCode>General</c:formatCode>
                <c:ptCount val="10"/>
                <c:pt idx="0">
                  <c:v>9043</c:v>
                </c:pt>
                <c:pt idx="1">
                  <c:v>4732</c:v>
                </c:pt>
                <c:pt idx="2">
                  <c:v>9737</c:v>
                </c:pt>
                <c:pt idx="3">
                  <c:v>761</c:v>
                </c:pt>
                <c:pt idx="4">
                  <c:v>37943</c:v>
                </c:pt>
                <c:pt idx="5">
                  <c:v>31996</c:v>
                </c:pt>
                <c:pt idx="6">
                  <c:v>0</c:v>
                </c:pt>
                <c:pt idx="7">
                  <c:v>7685</c:v>
                </c:pt>
                <c:pt idx="8">
                  <c:v>19689</c:v>
                </c:pt>
                <c:pt idx="9">
                  <c:v>9684</c:v>
                </c:pt>
              </c:numCache>
              <c:extLst/>
            </c:numRef>
          </c:val>
          <c:extLst>
            <c:ext xmlns:c16="http://schemas.microsoft.com/office/drawing/2014/chart" uri="{C3380CC4-5D6E-409C-BE32-E72D297353CC}">
              <c16:uniqueId val="{00000003-AE06-41F7-90CA-0B865639CD60}"/>
            </c:ext>
          </c:extLst>
        </c:ser>
        <c:ser>
          <c:idx val="5"/>
          <c:order val="5"/>
          <c:tx>
            <c:strRef>
              <c:f>Données!$G$3</c:f>
              <c:strCache>
                <c:ptCount val="1"/>
                <c:pt idx="0">
                  <c:v>2023</c:v>
                </c:pt>
              </c:strCache>
            </c:strRef>
          </c:tx>
          <c:spPr>
            <a:solidFill>
              <a:schemeClr val="accent6"/>
            </a:solidFill>
            <a:ln>
              <a:noFill/>
            </a:ln>
            <a:effectLst/>
            <a:sp3d/>
          </c:spPr>
          <c:invertIfNegative val="0"/>
          <c:cat>
            <c:strRef>
              <c:f>(Données!$A$5:$A$13,Données!$A$15)</c:f>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extLst/>
            </c:strRef>
          </c:cat>
          <c:val>
            <c:numRef>
              <c:f>(Données!$G$5:$G$13,Données!$G$15)</c:f>
              <c:numCache>
                <c:formatCode>General</c:formatCode>
                <c:ptCount val="10"/>
                <c:pt idx="0">
                  <c:v>10291</c:v>
                </c:pt>
                <c:pt idx="1">
                  <c:v>2532</c:v>
                </c:pt>
                <c:pt idx="2">
                  <c:v>20591</c:v>
                </c:pt>
                <c:pt idx="3">
                  <c:v>924</c:v>
                </c:pt>
                <c:pt idx="4">
                  <c:v>20230</c:v>
                </c:pt>
                <c:pt idx="5">
                  <c:v>27181</c:v>
                </c:pt>
                <c:pt idx="6">
                  <c:v>0</c:v>
                </c:pt>
                <c:pt idx="7">
                  <c:v>2461</c:v>
                </c:pt>
                <c:pt idx="8">
                  <c:v>36839</c:v>
                </c:pt>
                <c:pt idx="9">
                  <c:v>8848</c:v>
                </c:pt>
              </c:numCache>
              <c:extLst/>
            </c:numRef>
          </c:val>
          <c:extLst>
            <c:ext xmlns:c16="http://schemas.microsoft.com/office/drawing/2014/chart" uri="{C3380CC4-5D6E-409C-BE32-E72D297353CC}">
              <c16:uniqueId val="{00000004-AE06-41F7-90CA-0B865639CD60}"/>
            </c:ext>
          </c:extLst>
        </c:ser>
        <c:ser>
          <c:idx val="7"/>
          <c:order val="7"/>
          <c:tx>
            <c:strRef>
              <c:f>Données!$I$3</c:f>
              <c:strCache>
                <c:ptCount val="1"/>
                <c:pt idx="0">
                  <c:v>2024</c:v>
                </c:pt>
              </c:strCache>
            </c:strRef>
          </c:tx>
          <c:spPr>
            <a:solidFill>
              <a:schemeClr val="accent2">
                <a:lumMod val="60000"/>
              </a:schemeClr>
            </a:solidFill>
            <a:ln>
              <a:noFill/>
            </a:ln>
            <a:effectLst/>
            <a:sp3d/>
          </c:spPr>
          <c:invertIfNegative val="0"/>
          <c:cat>
            <c:strRef>
              <c:f>(Données!$A$5:$A$13,Données!$A$15)</c:f>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extLst/>
            </c:strRef>
          </c:cat>
          <c:val>
            <c:numRef>
              <c:f>(Données!$I$5:$I$13,Données!$I$15)</c:f>
              <c:numCache>
                <c:formatCode>General</c:formatCode>
                <c:ptCount val="10"/>
                <c:pt idx="0">
                  <c:v>10234</c:v>
                </c:pt>
                <c:pt idx="1">
                  <c:v>1640</c:v>
                </c:pt>
                <c:pt idx="2">
                  <c:v>27994</c:v>
                </c:pt>
                <c:pt idx="3">
                  <c:v>864</c:v>
                </c:pt>
                <c:pt idx="4">
                  <c:v>21959</c:v>
                </c:pt>
                <c:pt idx="5">
                  <c:v>23500</c:v>
                </c:pt>
                <c:pt idx="6">
                  <c:v>0</c:v>
                </c:pt>
                <c:pt idx="7">
                  <c:v>2705</c:v>
                </c:pt>
                <c:pt idx="8">
                  <c:v>40870</c:v>
                </c:pt>
                <c:pt idx="9">
                  <c:v>13728</c:v>
                </c:pt>
              </c:numCache>
              <c:extLst/>
            </c:numRef>
          </c:val>
          <c:extLst>
            <c:ext xmlns:c16="http://schemas.microsoft.com/office/drawing/2014/chart" uri="{C3380CC4-5D6E-409C-BE32-E72D297353CC}">
              <c16:uniqueId val="{00000005-AE06-41F7-90CA-0B865639CD60}"/>
            </c:ext>
          </c:extLst>
        </c:ser>
        <c:dLbls>
          <c:showLegendKey val="0"/>
          <c:showVal val="0"/>
          <c:showCatName val="0"/>
          <c:showSerName val="0"/>
          <c:showPercent val="0"/>
          <c:showBubbleSize val="0"/>
        </c:dLbls>
        <c:gapWidth val="150"/>
        <c:shape val="box"/>
        <c:axId val="1346039359"/>
        <c:axId val="1346045119"/>
        <c:axId val="0"/>
        <c:extLst>
          <c:ext xmlns:c15="http://schemas.microsoft.com/office/drawing/2012/chart" uri="{02D57815-91ED-43cb-92C2-25804820EDAC}">
            <c15:filteredBarSeries>
              <c15:ser>
                <c:idx val="4"/>
                <c:order val="4"/>
                <c:tx>
                  <c:strRef>
                    <c:extLst>
                      <c:ext uri="{02D57815-91ED-43cb-92C2-25804820EDAC}">
                        <c15:formulaRef>
                          <c15:sqref>Données!$F$3</c15:sqref>
                        </c15:formulaRef>
                      </c:ext>
                    </c:extLst>
                    <c:strCache>
                      <c:ptCount val="1"/>
                    </c:strCache>
                  </c:strRef>
                </c:tx>
                <c:spPr>
                  <a:solidFill>
                    <a:schemeClr val="accent5"/>
                  </a:solidFill>
                  <a:ln>
                    <a:noFill/>
                  </a:ln>
                  <a:effectLst/>
                  <a:sp3d/>
                </c:spPr>
                <c:invertIfNegative val="0"/>
                <c:cat>
                  <c:strRef>
                    <c:extLst>
                      <c:ext uri="{02D57815-91ED-43cb-92C2-25804820EDAC}">
                        <c15:formulaRef>
                          <c15:sqref>(Données!$A$5:$A$13,Données!$A$15)</c15:sqref>
                        </c15:formulaRef>
                      </c:ext>
                    </c:extLst>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strRef>
                </c:cat>
                <c:val>
                  <c:numRef>
                    <c:extLst>
                      <c:ext uri="{02D57815-91ED-43cb-92C2-25804820EDAC}">
                        <c15:formulaRef>
                          <c15:sqref>(Données!$F$5:$F$13,Données!$F$15)</c15:sqref>
                        </c15:formulaRef>
                      </c:ext>
                    </c:extLst>
                    <c:numCache>
                      <c:formatCode>0%</c:formatCode>
                      <c:ptCount val="10"/>
                      <c:pt idx="0">
                        <c:v>0</c:v>
                      </c:pt>
                      <c:pt idx="1">
                        <c:v>0</c:v>
                      </c:pt>
                      <c:pt idx="2">
                        <c:v>0</c:v>
                      </c:pt>
                      <c:pt idx="3">
                        <c:v>0</c:v>
                      </c:pt>
                      <c:pt idx="4">
                        <c:v>0</c:v>
                      </c:pt>
                      <c:pt idx="5">
                        <c:v>0</c:v>
                      </c:pt>
                      <c:pt idx="6">
                        <c:v>-1</c:v>
                      </c:pt>
                      <c:pt idx="7">
                        <c:v>0</c:v>
                      </c:pt>
                      <c:pt idx="8">
                        <c:v>0</c:v>
                      </c:pt>
                      <c:pt idx="9">
                        <c:v>2.2650033715441671</c:v>
                      </c:pt>
                    </c:numCache>
                  </c:numRef>
                </c:val>
                <c:extLst>
                  <c:ext xmlns:c16="http://schemas.microsoft.com/office/drawing/2014/chart" uri="{C3380CC4-5D6E-409C-BE32-E72D297353CC}">
                    <c16:uniqueId val="{00000006-AE06-41F7-90CA-0B865639CD60}"/>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Données!$H$3</c15:sqref>
                        </c15:formulaRef>
                      </c:ext>
                    </c:extLst>
                    <c:strCache>
                      <c:ptCount val="1"/>
                    </c:strCache>
                  </c:strRef>
                </c:tx>
                <c:spPr>
                  <a:solidFill>
                    <a:schemeClr val="accent1">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(Données!$A$5:$A$13,Données!$A$15)</c15:sqref>
                        </c15:formulaRef>
                      </c:ext>
                    </c:extLst>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strRef>
                </c:cat>
                <c:val>
                  <c:numRef>
                    <c:extLst xmlns:c15="http://schemas.microsoft.com/office/drawing/2012/chart">
                      <c:ext xmlns:c15="http://schemas.microsoft.com/office/drawing/2012/chart" uri="{02D57815-91ED-43cb-92C2-25804820EDAC}">
                        <c15:formulaRef>
                          <c15:sqref>(Données!$H$5:$H$13,Données!$H$15)</c15:sqref>
                        </c15:formulaRef>
                      </c:ext>
                    </c:extLst>
                    <c:numCache>
                      <c:formatCode>0%</c:formatCode>
                      <c:ptCount val="10"/>
                      <c:pt idx="0">
                        <c:v>0.13800729846289947</c:v>
                      </c:pt>
                      <c:pt idx="1">
                        <c:v>-0.46491969568892644</c:v>
                      </c:pt>
                      <c:pt idx="2">
                        <c:v>1.1147170586422923</c:v>
                      </c:pt>
                      <c:pt idx="3">
                        <c:v>0.21419185282522996</c:v>
                      </c:pt>
                      <c:pt idx="4">
                        <c:v>-0.46683182668739953</c:v>
                      </c:pt>
                      <c:pt idx="5">
                        <c:v>-0.15048756094511814</c:v>
                      </c:pt>
                      <c:pt idx="7">
                        <c:v>-0.67976577748861422</c:v>
                      </c:pt>
                      <c:pt idx="8">
                        <c:v>0.87104474579714564</c:v>
                      </c:pt>
                      <c:pt idx="9">
                        <c:v>-8.6327963651383732E-2</c:v>
                      </c:pt>
                    </c:numCache>
                  </c:numRef>
                </c:val>
                <c:extLst xmlns:c15="http://schemas.microsoft.com/office/drawing/2012/chart">
                  <c:ext xmlns:c16="http://schemas.microsoft.com/office/drawing/2014/chart" uri="{C3380CC4-5D6E-409C-BE32-E72D297353CC}">
                    <c16:uniqueId val="{00000007-AE06-41F7-90CA-0B865639CD60}"/>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Données!$J$3</c15:sqref>
                        </c15:formulaRef>
                      </c:ext>
                    </c:extLst>
                    <c:strCache>
                      <c:ptCount val="1"/>
                    </c:strCache>
                  </c:strRef>
                </c:tx>
                <c:spPr>
                  <a:solidFill>
                    <a:schemeClr val="accent3">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(Données!$A$5:$A$13,Données!$A$15)</c15:sqref>
                        </c15:formulaRef>
                      </c:ext>
                    </c:extLst>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strRef>
                </c:cat>
                <c:val>
                  <c:numRef>
                    <c:extLst xmlns:c15="http://schemas.microsoft.com/office/drawing/2012/chart">
                      <c:ext xmlns:c15="http://schemas.microsoft.com/office/drawing/2012/chart" uri="{02D57815-91ED-43cb-92C2-25804820EDAC}">
                        <c15:formulaRef>
                          <c15:sqref>(Données!$J$5:$J$13,Données!$J$15)</c15:sqref>
                        </c15:formulaRef>
                      </c:ext>
                    </c:extLst>
                    <c:numCache>
                      <c:formatCode>0%</c:formatCode>
                      <c:ptCount val="10"/>
                      <c:pt idx="0">
                        <c:v>-5.5388203284423279E-3</c:v>
                      </c:pt>
                      <c:pt idx="1">
                        <c:v>-0.35229067930489733</c:v>
                      </c:pt>
                      <c:pt idx="2">
                        <c:v>0.35952600650769756</c:v>
                      </c:pt>
                      <c:pt idx="3">
                        <c:v>-6.4935064935064929E-2</c:v>
                      </c:pt>
                      <c:pt idx="4">
                        <c:v>8.5467128027681666E-2</c:v>
                      </c:pt>
                      <c:pt idx="5">
                        <c:v>-0.13542548103454619</c:v>
                      </c:pt>
                      <c:pt idx="7">
                        <c:v>9.9146688338073954E-2</c:v>
                      </c:pt>
                      <c:pt idx="8">
                        <c:v>0.10942207986101686</c:v>
                      </c:pt>
                      <c:pt idx="9">
                        <c:v>0.55153707052441225</c:v>
                      </c:pt>
                    </c:numCache>
                  </c:numRef>
                </c:val>
                <c:extLst xmlns:c15="http://schemas.microsoft.com/office/drawing/2012/chart">
                  <c:ext xmlns:c16="http://schemas.microsoft.com/office/drawing/2014/chart" uri="{C3380CC4-5D6E-409C-BE32-E72D297353CC}">
                    <c16:uniqueId val="{00000008-AE06-41F7-90CA-0B865639CD60}"/>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Données!$K$3</c15:sqref>
                        </c15:formulaRef>
                      </c:ext>
                    </c:extLst>
                    <c:strCache>
                      <c:ptCount val="1"/>
                      <c:pt idx="0">
                        <c:v>Total général</c:v>
                      </c:pt>
                    </c:strCache>
                  </c:strRef>
                </c:tx>
                <c:spPr>
                  <a:solidFill>
                    <a:schemeClr val="accent4">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(Données!$A$5:$A$13,Données!$A$15)</c15:sqref>
                        </c15:formulaRef>
                      </c:ext>
                    </c:extLst>
                    <c:strCache>
                      <c:ptCount val="10"/>
                      <c:pt idx="0">
                        <c:v>Château</c:v>
                      </c:pt>
                      <c:pt idx="1">
                        <c:v>Château dépendance</c:v>
                      </c:pt>
                      <c:pt idx="2">
                        <c:v>Salle Davel</c:v>
                      </c:pt>
                      <c:pt idx="3">
                        <c:v>Couvert place de l'Orme</c:v>
                      </c:pt>
                      <c:pt idx="4">
                        <c:v>STEP Talent</c:v>
                      </c:pt>
                      <c:pt idx="5">
                        <c:v>STEP Mèbre</c:v>
                      </c:pt>
                      <c:pt idx="6">
                        <c:v>Service des eaux</c:v>
                      </c:pt>
                      <c:pt idx="7">
                        <c:v>Eglise</c:v>
                      </c:pt>
                      <c:pt idx="8">
                        <c:v>Collège</c:v>
                      </c:pt>
                      <c:pt idx="9">
                        <c:v>Ferme communale</c:v>
                      </c:pt>
                    </c:strCache>
                  </c:strRef>
                </c:cat>
                <c:val>
                  <c:numRef>
                    <c:extLst xmlns:c15="http://schemas.microsoft.com/office/drawing/2012/chart">
                      <c:ext xmlns:c15="http://schemas.microsoft.com/office/drawing/2012/chart" uri="{02D57815-91ED-43cb-92C2-25804820EDAC}">
                        <c15:formulaRef>
                          <c15:sqref>(Données!$K$5:$K$13,Données!$K$15)</c15:sqref>
                        </c15:formulaRef>
                      </c:ext>
                    </c:extLst>
                    <c:numCache>
                      <c:formatCode>General</c:formatCode>
                      <c:ptCount val="10"/>
                      <c:pt idx="0">
                        <c:v>67039</c:v>
                      </c:pt>
                      <c:pt idx="1">
                        <c:v>23648</c:v>
                      </c:pt>
                      <c:pt idx="2">
                        <c:v>94166</c:v>
                      </c:pt>
                      <c:pt idx="3">
                        <c:v>5695</c:v>
                      </c:pt>
                      <c:pt idx="4">
                        <c:v>180420</c:v>
                      </c:pt>
                      <c:pt idx="5">
                        <c:v>209533</c:v>
                      </c:pt>
                      <c:pt idx="6">
                        <c:v>14774</c:v>
                      </c:pt>
                      <c:pt idx="7">
                        <c:v>26641</c:v>
                      </c:pt>
                      <c:pt idx="8">
                        <c:v>177278</c:v>
                      </c:pt>
                      <c:pt idx="9">
                        <c:v>53758</c:v>
                      </c:pt>
                    </c:numCache>
                  </c:numRef>
                </c:val>
                <c:extLst xmlns:c15="http://schemas.microsoft.com/office/drawing/2012/chart">
                  <c:ext xmlns:c16="http://schemas.microsoft.com/office/drawing/2014/chart" uri="{C3380CC4-5D6E-409C-BE32-E72D297353CC}">
                    <c16:uniqueId val="{00000009-AE06-41F7-90CA-0B865639CD60}"/>
                  </c:ext>
                </c:extLst>
              </c15:ser>
            </c15:filteredBarSeries>
          </c:ext>
        </c:extLst>
      </c:bar3DChart>
      <c:catAx>
        <c:axId val="13460393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fr-FR"/>
          </a:p>
        </c:txPr>
        <c:crossAx val="1346045119"/>
        <c:crosses val="autoZero"/>
        <c:auto val="1"/>
        <c:lblAlgn val="ctr"/>
        <c:lblOffset val="100"/>
        <c:noMultiLvlLbl val="0"/>
      </c:catAx>
      <c:valAx>
        <c:axId val="1346045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46039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Variation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3152051783643925"/>
          <c:y val="0.1718336127212948"/>
          <c:w val="0.7361232659328264"/>
          <c:h val="0.65933473183949398"/>
        </c:manualLayout>
      </c:layout>
      <c:barChart>
        <c:barDir val="col"/>
        <c:grouping val="clustered"/>
        <c:varyColors val="0"/>
        <c:ser>
          <c:idx val="0"/>
          <c:order val="0"/>
          <c:tx>
            <c:strRef>
              <c:f>Données!$A$3</c:f>
              <c:strCache>
                <c:ptCount val="1"/>
                <c:pt idx="0">
                  <c:v>Étiquettes de lignes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(Données!$H$3,Données!$J$3)</c:f>
              <c:numCache>
                <c:formatCode>General</c:formatCode>
                <c:ptCount val="2"/>
              </c:numCache>
            </c:numRef>
          </c:val>
          <c:extLst>
            <c:ext xmlns:c16="http://schemas.microsoft.com/office/drawing/2014/chart" uri="{C3380CC4-5D6E-409C-BE32-E72D297353CC}">
              <c16:uniqueId val="{00000000-A4A8-4046-82EA-CD63D5F79E4B}"/>
            </c:ext>
          </c:extLst>
        </c:ser>
        <c:ser>
          <c:idx val="2"/>
          <c:order val="2"/>
          <c:tx>
            <c:strRef>
              <c:f>Données!$A$5</c:f>
              <c:strCache>
                <c:ptCount val="1"/>
                <c:pt idx="0">
                  <c:v>Château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(Données!$H$5,Données!$J$5)</c:f>
              <c:numCache>
                <c:formatCode>0%</c:formatCode>
                <c:ptCount val="2"/>
                <c:pt idx="0">
                  <c:v>0.13800729846289947</c:v>
                </c:pt>
                <c:pt idx="1">
                  <c:v>-5.5388203284423279E-3</c:v>
                </c:pt>
              </c:numCache>
            </c:numRef>
          </c:val>
          <c:extLst>
            <c:ext xmlns:c16="http://schemas.microsoft.com/office/drawing/2014/chart" uri="{C3380CC4-5D6E-409C-BE32-E72D297353CC}">
              <c16:uniqueId val="{00000001-A4A8-4046-82EA-CD63D5F79E4B}"/>
            </c:ext>
          </c:extLst>
        </c:ser>
        <c:ser>
          <c:idx val="3"/>
          <c:order val="3"/>
          <c:tx>
            <c:strRef>
              <c:f>Données!$A$6</c:f>
              <c:strCache>
                <c:ptCount val="1"/>
                <c:pt idx="0">
                  <c:v>Château dépendance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(Données!$H$6,Données!$J$6)</c:f>
              <c:numCache>
                <c:formatCode>0%</c:formatCode>
                <c:ptCount val="2"/>
                <c:pt idx="0">
                  <c:v>-0.46491969568892644</c:v>
                </c:pt>
                <c:pt idx="1">
                  <c:v>-0.35229067930489733</c:v>
                </c:pt>
              </c:numCache>
            </c:numRef>
          </c:val>
          <c:extLst>
            <c:ext xmlns:c16="http://schemas.microsoft.com/office/drawing/2014/chart" uri="{C3380CC4-5D6E-409C-BE32-E72D297353CC}">
              <c16:uniqueId val="{00000002-A4A8-4046-82EA-CD63D5F79E4B}"/>
            </c:ext>
          </c:extLst>
        </c:ser>
        <c:ser>
          <c:idx val="4"/>
          <c:order val="4"/>
          <c:tx>
            <c:strRef>
              <c:f>Données!$A$7</c:f>
              <c:strCache>
                <c:ptCount val="1"/>
                <c:pt idx="0">
                  <c:v>Salle Davel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(Données!$H$7,Données!$J$7)</c:f>
              <c:numCache>
                <c:formatCode>0%</c:formatCode>
                <c:ptCount val="2"/>
                <c:pt idx="0">
                  <c:v>1.1147170586422923</c:v>
                </c:pt>
                <c:pt idx="1">
                  <c:v>0.35952600650769756</c:v>
                </c:pt>
              </c:numCache>
            </c:numRef>
          </c:val>
          <c:extLst>
            <c:ext xmlns:c16="http://schemas.microsoft.com/office/drawing/2014/chart" uri="{C3380CC4-5D6E-409C-BE32-E72D297353CC}">
              <c16:uniqueId val="{00000003-A4A8-4046-82EA-CD63D5F79E4B}"/>
            </c:ext>
          </c:extLst>
        </c:ser>
        <c:ser>
          <c:idx val="5"/>
          <c:order val="5"/>
          <c:tx>
            <c:strRef>
              <c:f>Données!$A$8</c:f>
              <c:strCache>
                <c:ptCount val="1"/>
                <c:pt idx="0">
                  <c:v>Couvert place de l'Orme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(Données!$H$8,Données!$J$8)</c:f>
              <c:numCache>
                <c:formatCode>0%</c:formatCode>
                <c:ptCount val="2"/>
                <c:pt idx="0">
                  <c:v>0.21419185282522996</c:v>
                </c:pt>
                <c:pt idx="1">
                  <c:v>-6.4935064935064929E-2</c:v>
                </c:pt>
              </c:numCache>
            </c:numRef>
          </c:val>
          <c:extLst>
            <c:ext xmlns:c16="http://schemas.microsoft.com/office/drawing/2014/chart" uri="{C3380CC4-5D6E-409C-BE32-E72D297353CC}">
              <c16:uniqueId val="{00000004-A4A8-4046-82EA-CD63D5F79E4B}"/>
            </c:ext>
          </c:extLst>
        </c:ser>
        <c:ser>
          <c:idx val="6"/>
          <c:order val="6"/>
          <c:tx>
            <c:strRef>
              <c:f>Données!$A$9</c:f>
              <c:strCache>
                <c:ptCount val="1"/>
                <c:pt idx="0">
                  <c:v>STEP Talent</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(Données!$H$9,Données!$J$9)</c:f>
              <c:numCache>
                <c:formatCode>0%</c:formatCode>
                <c:ptCount val="2"/>
                <c:pt idx="0">
                  <c:v>-0.46683182668739953</c:v>
                </c:pt>
                <c:pt idx="1">
                  <c:v>8.5467128027681666E-2</c:v>
                </c:pt>
              </c:numCache>
            </c:numRef>
          </c:val>
          <c:extLst>
            <c:ext xmlns:c16="http://schemas.microsoft.com/office/drawing/2014/chart" uri="{C3380CC4-5D6E-409C-BE32-E72D297353CC}">
              <c16:uniqueId val="{00000005-A4A8-4046-82EA-CD63D5F79E4B}"/>
            </c:ext>
          </c:extLst>
        </c:ser>
        <c:ser>
          <c:idx val="7"/>
          <c:order val="7"/>
          <c:tx>
            <c:strRef>
              <c:f>Données!$A$10</c:f>
              <c:strCache>
                <c:ptCount val="1"/>
                <c:pt idx="0">
                  <c:v>STEP Mèbre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(Données!$H$10,Données!$J$10)</c:f>
              <c:numCache>
                <c:formatCode>0%</c:formatCode>
                <c:ptCount val="2"/>
                <c:pt idx="0">
                  <c:v>-0.15048756094511814</c:v>
                </c:pt>
                <c:pt idx="1">
                  <c:v>-0.13542548103454619</c:v>
                </c:pt>
              </c:numCache>
            </c:numRef>
          </c:val>
          <c:extLst>
            <c:ext xmlns:c16="http://schemas.microsoft.com/office/drawing/2014/chart" uri="{C3380CC4-5D6E-409C-BE32-E72D297353CC}">
              <c16:uniqueId val="{00000006-A4A8-4046-82EA-CD63D5F79E4B}"/>
            </c:ext>
          </c:extLst>
        </c:ser>
        <c:ser>
          <c:idx val="9"/>
          <c:order val="9"/>
          <c:tx>
            <c:strRef>
              <c:f>Données!$A$12</c:f>
              <c:strCache>
                <c:ptCount val="1"/>
                <c:pt idx="0">
                  <c:v>Eglise</c:v>
                </c:pt>
              </c:strCache>
            </c:strRef>
          </c:tx>
          <c:spPr>
            <a:solidFill>
              <a:schemeClr val="accent4">
                <a:lumMod val="60000"/>
              </a:schemeClr>
            </a:solidFill>
            <a:ln>
              <a:noFill/>
            </a:ln>
            <a:effectLst/>
          </c:spPr>
          <c:invertIfNegative val="0"/>
          <c:dLbls>
            <c:dLbl>
              <c:idx val="1"/>
              <c:layout>
                <c:manualLayout>
                  <c:x val="-1.3028201877754118E-16"/>
                  <c:y val="-2.9839029995335564E-2"/>
                </c:manualLayout>
              </c:layout>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A4A8-4046-82EA-CD63D5F79E4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(Données!$H$12,Données!$J$12)</c:f>
              <c:numCache>
                <c:formatCode>0%</c:formatCode>
                <c:ptCount val="2"/>
                <c:pt idx="0">
                  <c:v>-0.67976577748861422</c:v>
                </c:pt>
                <c:pt idx="1">
                  <c:v>9.9146688338073954E-2</c:v>
                </c:pt>
              </c:numCache>
            </c:numRef>
          </c:val>
          <c:extLst>
            <c:ext xmlns:c16="http://schemas.microsoft.com/office/drawing/2014/chart" uri="{C3380CC4-5D6E-409C-BE32-E72D297353CC}">
              <c16:uniqueId val="{00000008-A4A8-4046-82EA-CD63D5F79E4B}"/>
            </c:ext>
          </c:extLst>
        </c:ser>
        <c:ser>
          <c:idx val="10"/>
          <c:order val="10"/>
          <c:tx>
            <c:strRef>
              <c:f>Données!$A$13</c:f>
              <c:strCache>
                <c:ptCount val="1"/>
                <c:pt idx="0">
                  <c:v>Collège</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(Données!$H$13,Données!$J$13)</c:f>
              <c:numCache>
                <c:formatCode>0%</c:formatCode>
                <c:ptCount val="2"/>
                <c:pt idx="0">
                  <c:v>0.87104474579714564</c:v>
                </c:pt>
                <c:pt idx="1">
                  <c:v>0.10942207986101686</c:v>
                </c:pt>
              </c:numCache>
            </c:numRef>
          </c:val>
          <c:extLst>
            <c:ext xmlns:c16="http://schemas.microsoft.com/office/drawing/2014/chart" uri="{C3380CC4-5D6E-409C-BE32-E72D297353CC}">
              <c16:uniqueId val="{00000009-A4A8-4046-82EA-CD63D5F79E4B}"/>
            </c:ext>
          </c:extLst>
        </c:ser>
        <c:ser>
          <c:idx val="12"/>
          <c:order val="12"/>
          <c:tx>
            <c:strRef>
              <c:f>Données!$A$15</c:f>
              <c:strCache>
                <c:ptCount val="1"/>
                <c:pt idx="0">
                  <c:v>Ferme communale</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(Données!$H$15,Données!$J$15)</c:f>
              <c:numCache>
                <c:formatCode>0%</c:formatCode>
                <c:ptCount val="2"/>
                <c:pt idx="0">
                  <c:v>-8.6327963651383732E-2</c:v>
                </c:pt>
                <c:pt idx="1">
                  <c:v>0.55153707052441225</c:v>
                </c:pt>
              </c:numCache>
            </c:numRef>
          </c:val>
          <c:extLst>
            <c:ext xmlns:c16="http://schemas.microsoft.com/office/drawing/2014/chart" uri="{C3380CC4-5D6E-409C-BE32-E72D297353CC}">
              <c16:uniqueId val="{0000000A-A4A8-4046-82EA-CD63D5F79E4B}"/>
            </c:ext>
          </c:extLst>
        </c:ser>
        <c:dLbls>
          <c:dLblPos val="outEnd"/>
          <c:showLegendKey val="0"/>
          <c:showVal val="1"/>
          <c:showCatName val="0"/>
          <c:showSerName val="0"/>
          <c:showPercent val="0"/>
          <c:showBubbleSize val="0"/>
        </c:dLbls>
        <c:gapWidth val="219"/>
        <c:overlap val="-27"/>
        <c:axId val="897141087"/>
        <c:axId val="897139647"/>
        <c:extLst>
          <c:ext xmlns:c15="http://schemas.microsoft.com/office/drawing/2012/chart" uri="{02D57815-91ED-43cb-92C2-25804820EDAC}">
            <c15:filteredBarSeries>
              <c15:ser>
                <c:idx val="1"/>
                <c:order val="1"/>
                <c:tx>
                  <c:strRef>
                    <c:extLst>
                      <c:ext uri="{02D57815-91ED-43cb-92C2-25804820EDAC}">
                        <c15:formulaRef>
                          <c15:sqref>Données!$A$4</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(Données!$H$4,Données!$J$4)</c15:sqref>
                        </c15:formulaRef>
                      </c:ext>
                    </c:extLst>
                    <c:numCache>
                      <c:formatCode>General</c:formatCode>
                      <c:ptCount val="2"/>
                    </c:numCache>
                  </c:numRef>
                </c:val>
                <c:extLst>
                  <c:ext xmlns:c16="http://schemas.microsoft.com/office/drawing/2014/chart" uri="{C3380CC4-5D6E-409C-BE32-E72D297353CC}">
                    <c16:uniqueId val="{0000000B-A4A8-4046-82EA-CD63D5F79E4B}"/>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Données!$A$11</c15:sqref>
                        </c15:formulaRef>
                      </c:ext>
                    </c:extLst>
                    <c:strCache>
                      <c:ptCount val="1"/>
                      <c:pt idx="0">
                        <c:v>Service des eaux</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(Données!$H$11,Données!$J$11)</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C-A4A8-4046-82EA-CD63D5F79E4B}"/>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Données!$A$14</c15:sqref>
                        </c15:formulaRef>
                      </c:ext>
                    </c:extLst>
                    <c:strCache>
                      <c:ptCount val="1"/>
                      <c:pt idx="0">
                        <c:v>UAPE provisoire</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(Données!$H$14,Données!$J$14)</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D-A4A8-4046-82EA-CD63D5F79E4B}"/>
                  </c:ext>
                </c:extLst>
              </c15:ser>
            </c15:filteredBarSeries>
          </c:ext>
        </c:extLst>
      </c:barChart>
      <c:catAx>
        <c:axId val="897141087"/>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897139647"/>
        <c:crosses val="autoZero"/>
        <c:auto val="1"/>
        <c:lblAlgn val="ctr"/>
        <c:lblOffset val="100"/>
        <c:noMultiLvlLbl val="0"/>
      </c:catAx>
      <c:valAx>
        <c:axId val="8971396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Variation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7141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0.33198</cdr:x>
      <cdr:y>0.12635</cdr:y>
    </cdr:from>
    <cdr:to>
      <cdr:x>0.38834</cdr:x>
      <cdr:y>0.15098</cdr:y>
    </cdr:to>
    <cdr:sp macro="" textlink="">
      <cdr:nvSpPr>
        <cdr:cNvPr id="2" name="ZoneTexte 1">
          <a:extLst xmlns:a="http://schemas.openxmlformats.org/drawingml/2006/main">
            <a:ext uri="{FF2B5EF4-FFF2-40B4-BE49-F238E27FC236}">
              <a16:creationId xmlns:a16="http://schemas.microsoft.com/office/drawing/2014/main" id="{A47923D9-A97D-9919-D0A5-5F273FDB492E}"/>
            </a:ext>
          </a:extLst>
        </cdr:cNvPr>
        <cdr:cNvSpPr txBox="1"/>
      </cdr:nvSpPr>
      <cdr:spPr>
        <a:xfrm xmlns:a="http://schemas.openxmlformats.org/drawingml/2006/main">
          <a:off x="4746325" y="1021768"/>
          <a:ext cx="805758" cy="1991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H" sz="1400" b="1" kern="1200" dirty="0"/>
            <a:t>2023</a:t>
          </a:r>
        </a:p>
      </cdr:txBody>
    </cdr:sp>
  </cdr:relSizeAnchor>
  <cdr:relSizeAnchor xmlns:cdr="http://schemas.openxmlformats.org/drawingml/2006/chartDrawing">
    <cdr:from>
      <cdr:x>0.69775</cdr:x>
      <cdr:y>0.12256</cdr:y>
    </cdr:from>
    <cdr:to>
      <cdr:x>0.75411</cdr:x>
      <cdr:y>0.14719</cdr:y>
    </cdr:to>
    <cdr:sp macro="" textlink="">
      <cdr:nvSpPr>
        <cdr:cNvPr id="3" name="ZoneTexte 1">
          <a:extLst xmlns:a="http://schemas.openxmlformats.org/drawingml/2006/main">
            <a:ext uri="{FF2B5EF4-FFF2-40B4-BE49-F238E27FC236}">
              <a16:creationId xmlns:a16="http://schemas.microsoft.com/office/drawing/2014/main" id="{CABEBC93-24DB-8657-5D03-6D8AE9A4E4FC}"/>
            </a:ext>
          </a:extLst>
        </cdr:cNvPr>
        <cdr:cNvSpPr txBox="1"/>
      </cdr:nvSpPr>
      <cdr:spPr>
        <a:xfrm xmlns:a="http://schemas.openxmlformats.org/drawingml/2006/main">
          <a:off x="9975707" y="991087"/>
          <a:ext cx="805758" cy="1991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1400" b="1" kern="1200" dirty="0"/>
            <a:t>2024</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D9AF7-AC7B-43D8-B9E2-3ED95A9DB2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F0536955-5200-4A4A-B96B-4E190CC275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632AD779-7802-44D1-A817-D87C8492AF8D}"/>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3F526D49-C643-499F-89B6-812A415B21CF}"/>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479667-A718-4DEB-8CA3-B8C87EC5731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52212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CA7E0-8829-4EE2-8CEC-C82B5D7D6407}"/>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DDDA5F8-41A6-423A-9CF5-ED6E0EC23C66}"/>
              </a:ext>
            </a:extLst>
          </p:cNvPr>
          <p:cNvSpPr>
            <a:spLocks noGrp="1"/>
          </p:cNvSpPr>
          <p:nvPr>
            <p:ph type="body" orient="vert" idx="1"/>
          </p:nvPr>
        </p:nvSpPr>
        <p:spPr>
          <a:xfrm>
            <a:off x="838200" y="1825625"/>
            <a:ext cx="105156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099B084-2B7F-428C-86C5-61974D1EF2A0}"/>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8A372989-6A0E-4E9C-A259-2FDDA32D13E2}"/>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6EBDCB-347C-4F88-8602-DAEEB24EA23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21470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60137A-2DF0-4B08-90F6-10B1BD1D6169}"/>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80F2AD8-D727-4981-AC91-35F9F6B723A9}"/>
              </a:ext>
            </a:extLst>
          </p:cNvPr>
          <p:cNvSpPr>
            <a:spLocks noGrp="1"/>
          </p:cNvSpPr>
          <p:nvPr>
            <p:ph type="body" orient="vert" idx="1"/>
          </p:nvPr>
        </p:nvSpPr>
        <p:spPr>
          <a:xfrm>
            <a:off x="838200" y="365125"/>
            <a:ext cx="7734300"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A7FE5AF9-F934-4C93-86B7-BA163C1F11ED}"/>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05A1D565-7685-4601-9DD4-F39456C7BB8D}"/>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8AE75CBB-769E-4E55-BAF6-94514E1BA1A4}"/>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07844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D9AF7-AC7B-43D8-B9E2-3ED95A9DB25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F0536955-5200-4A4A-B96B-4E190CC27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632AD779-7802-44D1-A817-D87C8492AF8D}"/>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3F526D49-C643-499F-89B6-812A415B21CF}"/>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479667-A718-4DEB-8CA3-B8C87EC5731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24896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F14BA-5453-4C2A-8E16-691AF557ADAC}"/>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B6EE49AA-4653-4A8C-8A40-069195EAC59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A84CE32-6EBD-4425-9CEF-8C0DE19EAA1D}"/>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B66321A1-AA93-4D2A-8766-D91D00914076}"/>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3F406E16-0EE6-4242-BD1D-5ADD1014A76C}"/>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55083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D1568-54D5-4DEA-86CB-FD9AE738010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3F958C6D-AE94-4ADA-A9B0-3FAA16259D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EC2BFAA-EE70-4E92-AF8D-CE9F4C2F3E4E}"/>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37CD8A78-DA99-4627-B301-887AB8F65627}"/>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947476FE-4162-46B0-BC8F-DB1703181172}"/>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101597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21639E-5825-47D6-8A57-41D7BC919161}"/>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59E02B1-27E2-432B-876C-693DEF465F7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92B36E20-6CFE-4E2F-BD68-11934FE8CC0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5C5ED33-D365-4AC9-92BB-5A382A20E4C7}"/>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6" name="Espace réservé du pied de page 5">
            <a:extLst>
              <a:ext uri="{FF2B5EF4-FFF2-40B4-BE49-F238E27FC236}">
                <a16:creationId xmlns:a16="http://schemas.microsoft.com/office/drawing/2014/main" id="{F5061EBD-7050-4533-9F91-4654A7ABDF83}"/>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EA1377FE-605F-40B8-BF83-1E5B7E3C2B11}"/>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070449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CF4D3-33C4-44B6-A163-1A436C3DE722}"/>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0E491CE0-0A6C-418F-9C41-4FE9D8240C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908A4B6-7679-4EF6-AC8B-40C06A09F21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2BADDC5A-7A59-4F99-9F62-3A5F055BFF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46A318-82B8-4023-B6BA-6E465A120B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6E508242-A886-4CDC-A3DA-FDF0D22EAA9F}"/>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8" name="Espace réservé du pied de page 7">
            <a:extLst>
              <a:ext uri="{FF2B5EF4-FFF2-40B4-BE49-F238E27FC236}">
                <a16:creationId xmlns:a16="http://schemas.microsoft.com/office/drawing/2014/main" id="{7A5950B3-B995-462D-9F91-5B7FA8CE7845}"/>
              </a:ext>
            </a:extLst>
          </p:cNvPr>
          <p:cNvSpPr>
            <a:spLocks noGrp="1"/>
          </p:cNvSpPr>
          <p:nvPr>
            <p:ph type="ftr" sz="quarter" idx="11"/>
          </p:nvPr>
        </p:nvSpPr>
        <p:spPr/>
        <p:txBody>
          <a:bodyPr/>
          <a:lstStyle/>
          <a:p>
            <a:endParaRPr lang="fr-CH" dirty="0"/>
          </a:p>
        </p:txBody>
      </p:sp>
      <p:sp>
        <p:nvSpPr>
          <p:cNvPr id="9" name="Espace réservé du numéro de diapositive 8">
            <a:extLst>
              <a:ext uri="{FF2B5EF4-FFF2-40B4-BE49-F238E27FC236}">
                <a16:creationId xmlns:a16="http://schemas.microsoft.com/office/drawing/2014/main" id="{F151107B-D9CC-4980-AC8A-BD3B8F0E9574}"/>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47328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7D172-0D1C-4887-B3AD-142E1F3D29AD}"/>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2B09EF56-2784-41A7-8BA0-49AEC9F3F778}"/>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4" name="Espace réservé du pied de page 3">
            <a:extLst>
              <a:ext uri="{FF2B5EF4-FFF2-40B4-BE49-F238E27FC236}">
                <a16:creationId xmlns:a16="http://schemas.microsoft.com/office/drawing/2014/main" id="{55E9E82F-00B0-4269-A594-68DCFCF364A7}"/>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C93E5275-3A26-4BBB-AC86-155C435F8581}"/>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190415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BD39BF-5862-4C73-A8AF-79D0855C4A7E}"/>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3" name="Espace réservé du pied de page 2">
            <a:extLst>
              <a:ext uri="{FF2B5EF4-FFF2-40B4-BE49-F238E27FC236}">
                <a16:creationId xmlns:a16="http://schemas.microsoft.com/office/drawing/2014/main" id="{D279A9EB-CDD1-4909-909B-C52235049550}"/>
              </a:ext>
            </a:extLst>
          </p:cNvPr>
          <p:cNvSpPr>
            <a:spLocks noGrp="1"/>
          </p:cNvSpPr>
          <p:nvPr>
            <p:ph type="ftr" sz="quarter" idx="1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9E5ADE17-30DE-405B-81A1-6655F2F6897F}"/>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9371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9784C-F848-40A0-8DDB-091480CF9C4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2DEEFA0-9058-47D7-9E8A-5181C15CBE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6EE7DE63-F4FC-42D0-A204-28122B362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A86031-6BAA-424E-809C-B3FAD4B17B04}"/>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6" name="Espace réservé du pied de page 5">
            <a:extLst>
              <a:ext uri="{FF2B5EF4-FFF2-40B4-BE49-F238E27FC236}">
                <a16:creationId xmlns:a16="http://schemas.microsoft.com/office/drawing/2014/main" id="{68421AB5-56C8-49C7-B17B-B8223ECFEFE9}"/>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C036138B-4554-4BA6-972C-26AFA4E2AA6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57438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CF14BA-5453-4C2A-8E16-691AF557ADAC}"/>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B6EE49AA-4653-4A8C-8A40-069195EAC595}"/>
              </a:ext>
            </a:extLst>
          </p:cNvPr>
          <p:cNvSpPr>
            <a:spLocks noGrp="1"/>
          </p:cNvSpPr>
          <p:nvPr>
            <p:ph idx="1"/>
          </p:nvPr>
        </p:nvSpPr>
        <p:spPr>
          <a:xfrm>
            <a:off x="838200" y="1825625"/>
            <a:ext cx="10515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A84CE32-6EBD-4425-9CEF-8C0DE19EAA1D}"/>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B66321A1-AA93-4D2A-8766-D91D00914076}"/>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3F406E16-0EE6-4242-BD1D-5ADD1014A76C}"/>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24600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F677-8A72-4132-A130-B772FE24B0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D81F4BAB-5C49-438A-AF67-8246D991D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Espace réservé du texte 3">
            <a:extLst>
              <a:ext uri="{FF2B5EF4-FFF2-40B4-BE49-F238E27FC236}">
                <a16:creationId xmlns:a16="http://schemas.microsoft.com/office/drawing/2014/main" id="{B0B32567-EEFC-4D1B-83AC-4EB6291C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9D8CD6-9A38-4384-807D-803D7D9AEFB1}"/>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6" name="Espace réservé du pied de page 5">
            <a:extLst>
              <a:ext uri="{FF2B5EF4-FFF2-40B4-BE49-F238E27FC236}">
                <a16:creationId xmlns:a16="http://schemas.microsoft.com/office/drawing/2014/main" id="{B44EC6A4-04B2-4DFE-BD3C-0411BA2A3236}"/>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0AA47C9C-FA93-4CC6-A11D-B17A2AECCA5B}"/>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14718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CA7E0-8829-4EE2-8CEC-C82B5D7D6407}"/>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DDDA5F8-41A6-423A-9CF5-ED6E0EC23C6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099B084-2B7F-428C-86C5-61974D1EF2A0}"/>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8A372989-6A0E-4E9C-A259-2FDDA32D13E2}"/>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586EBDCB-347C-4F88-8602-DAEEB24EA235}"/>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23958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60137A-2DF0-4B08-90F6-10B1BD1D616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80F2AD8-D727-4981-AC91-35F9F6B723A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A7FE5AF9-F934-4C93-86B7-BA163C1F11ED}"/>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05A1D565-7685-4601-9DD4-F39456C7BB8D}"/>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8AE75CBB-769E-4E55-BAF6-94514E1BA1A4}"/>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360067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930AF-E997-4701-BD20-7B6FF35B4200}"/>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EB3D309D-1566-481A-A966-9D3FFA5B458A}"/>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4" name="Espace réservé du pied de page 3">
            <a:extLst>
              <a:ext uri="{FF2B5EF4-FFF2-40B4-BE49-F238E27FC236}">
                <a16:creationId xmlns:a16="http://schemas.microsoft.com/office/drawing/2014/main" id="{621688F0-AFE0-400D-A814-D49895CD4790}"/>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4A7B7B9A-5AA3-40AA-B924-59CE9600442D}"/>
              </a:ext>
            </a:extLst>
          </p:cNvPr>
          <p:cNvSpPr>
            <a:spLocks noGrp="1"/>
          </p:cNvSpPr>
          <p:nvPr>
            <p:ph type="sldNum" sz="quarter" idx="12"/>
          </p:nvPr>
        </p:nvSpPr>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54289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D1568-54D5-4DEA-86CB-FD9AE738010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3F958C6D-AE94-4ADA-A9B0-3FAA16259D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EC2BFAA-EE70-4E92-AF8D-CE9F4C2F3E4E}"/>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37CD8A78-DA99-4627-B301-887AB8F65627}"/>
              </a:ext>
            </a:extLst>
          </p:cNvPr>
          <p:cNvSpPr>
            <a:spLocks noGrp="1"/>
          </p:cNvSpPr>
          <p:nvPr>
            <p:ph type="ftr" sz="quarter" idx="11"/>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947476FE-4162-46B0-BC8F-DB1703181172}"/>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22909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21639E-5825-47D6-8A57-41D7BC919161}"/>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59E02B1-27E2-432B-876C-693DEF465F70}"/>
              </a:ext>
            </a:extLst>
          </p:cNvPr>
          <p:cNvSpPr>
            <a:spLocks noGrp="1"/>
          </p:cNvSpPr>
          <p:nvPr>
            <p:ph sz="half" idx="1"/>
          </p:nvPr>
        </p:nvSpPr>
        <p:spPr>
          <a:xfrm>
            <a:off x="838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92B36E20-6CFE-4E2F-BD68-11934FE8CC0C}"/>
              </a:ext>
            </a:extLst>
          </p:cNvPr>
          <p:cNvSpPr>
            <a:spLocks noGrp="1"/>
          </p:cNvSpPr>
          <p:nvPr>
            <p:ph sz="half" idx="2"/>
          </p:nvPr>
        </p:nvSpPr>
        <p:spPr>
          <a:xfrm>
            <a:off x="6172200" y="1825625"/>
            <a:ext cx="51816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5C5ED33-D365-4AC9-92BB-5A382A20E4C7}"/>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6" name="Espace réservé du pied de page 5">
            <a:extLst>
              <a:ext uri="{FF2B5EF4-FFF2-40B4-BE49-F238E27FC236}">
                <a16:creationId xmlns:a16="http://schemas.microsoft.com/office/drawing/2014/main" id="{F5061EBD-7050-4533-9F91-4654A7ABDF83}"/>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EA1377FE-605F-40B8-BF83-1E5B7E3C2B11}"/>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23712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CF4D3-33C4-44B6-A163-1A436C3DE722}"/>
              </a:ext>
            </a:extLst>
          </p:cNvPr>
          <p:cNvSpPr>
            <a:spLocks noGrp="1"/>
          </p:cNvSpPr>
          <p:nvPr>
            <p:ph type="title"/>
          </p:nvPr>
        </p:nvSpPr>
        <p:spPr>
          <a:xfrm>
            <a:off x="839788" y="365125"/>
            <a:ext cx="10515600" cy="1325563"/>
          </a:xfrm>
          <a:prstGeom prst="rect">
            <a:avLst/>
          </a:prstGeo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0E491CE0-0A6C-418F-9C41-4FE9D8240C4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908A4B6-7679-4EF6-AC8B-40C06A09F21D}"/>
              </a:ext>
            </a:extLst>
          </p:cNvPr>
          <p:cNvSpPr>
            <a:spLocks noGrp="1"/>
          </p:cNvSpPr>
          <p:nvPr>
            <p:ph sz="half" idx="2"/>
          </p:nvPr>
        </p:nvSpPr>
        <p:spPr>
          <a:xfrm>
            <a:off x="839788" y="2505075"/>
            <a:ext cx="515778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2BADDC5A-7A59-4F99-9F62-3A5F055BFF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46A318-82B8-4023-B6BA-6E465A120B5F}"/>
              </a:ext>
            </a:extLst>
          </p:cNvPr>
          <p:cNvSpPr>
            <a:spLocks noGrp="1"/>
          </p:cNvSpPr>
          <p:nvPr>
            <p:ph sz="quarter" idx="4"/>
          </p:nvPr>
        </p:nvSpPr>
        <p:spPr>
          <a:xfrm>
            <a:off x="6172200" y="2505075"/>
            <a:ext cx="51831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6E508242-A886-4CDC-A3DA-FDF0D22EAA9F}"/>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8" name="Espace réservé du pied de page 7">
            <a:extLst>
              <a:ext uri="{FF2B5EF4-FFF2-40B4-BE49-F238E27FC236}">
                <a16:creationId xmlns:a16="http://schemas.microsoft.com/office/drawing/2014/main" id="{7A5950B3-B995-462D-9F91-5B7FA8CE7845}"/>
              </a:ext>
            </a:extLst>
          </p:cNvPr>
          <p:cNvSpPr>
            <a:spLocks noGrp="1"/>
          </p:cNvSpPr>
          <p:nvPr>
            <p:ph type="ftr" sz="quarter" idx="11"/>
          </p:nvPr>
        </p:nvSpPr>
        <p:spPr/>
        <p:txBody>
          <a:bodyPr/>
          <a:lstStyle/>
          <a:p>
            <a:endParaRPr lang="fr-CH" dirty="0"/>
          </a:p>
        </p:txBody>
      </p:sp>
      <p:sp>
        <p:nvSpPr>
          <p:cNvPr id="9" name="Espace réservé du numéro de diapositive 8">
            <a:extLst>
              <a:ext uri="{FF2B5EF4-FFF2-40B4-BE49-F238E27FC236}">
                <a16:creationId xmlns:a16="http://schemas.microsoft.com/office/drawing/2014/main" id="{F151107B-D9CC-4980-AC8A-BD3B8F0E9574}"/>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90943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7D172-0D1C-4887-B3AD-142E1F3D29AD}"/>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2B09EF56-2784-41A7-8BA0-49AEC9F3F778}"/>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4" name="Espace réservé du pied de page 3">
            <a:extLst>
              <a:ext uri="{FF2B5EF4-FFF2-40B4-BE49-F238E27FC236}">
                <a16:creationId xmlns:a16="http://schemas.microsoft.com/office/drawing/2014/main" id="{55E9E82F-00B0-4269-A594-68DCFCF364A7}"/>
              </a:ext>
            </a:extLst>
          </p:cNvPr>
          <p:cNvSpPr>
            <a:spLocks noGrp="1"/>
          </p:cNvSpPr>
          <p:nvPr>
            <p:ph type="ftr" sz="quarter" idx="11"/>
          </p:nvPr>
        </p:nvSpPr>
        <p:spPr/>
        <p:txBody>
          <a:bodyPr/>
          <a:lstStyle/>
          <a:p>
            <a:endParaRPr lang="fr-CH" dirty="0"/>
          </a:p>
        </p:txBody>
      </p:sp>
      <p:sp>
        <p:nvSpPr>
          <p:cNvPr id="5" name="Espace réservé du numéro de diapositive 4">
            <a:extLst>
              <a:ext uri="{FF2B5EF4-FFF2-40B4-BE49-F238E27FC236}">
                <a16:creationId xmlns:a16="http://schemas.microsoft.com/office/drawing/2014/main" id="{C93E5275-3A26-4BBB-AC86-155C435F8581}"/>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253885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EBD39BF-5862-4C73-A8AF-79D0855C4A7E}"/>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3" name="Espace réservé du pied de page 2">
            <a:extLst>
              <a:ext uri="{FF2B5EF4-FFF2-40B4-BE49-F238E27FC236}">
                <a16:creationId xmlns:a16="http://schemas.microsoft.com/office/drawing/2014/main" id="{D279A9EB-CDD1-4909-909B-C52235049550}"/>
              </a:ext>
            </a:extLst>
          </p:cNvPr>
          <p:cNvSpPr>
            <a:spLocks noGrp="1"/>
          </p:cNvSpPr>
          <p:nvPr>
            <p:ph type="ftr" sz="quarter" idx="1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9E5ADE17-30DE-405B-81A1-6655F2F6897F}"/>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407444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A9784C-F848-40A0-8DDB-091480CF9C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2DEEFA0-9058-47D7-9E8A-5181C15CB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6EE7DE63-F4FC-42D0-A204-28122B3621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8A86031-6BAA-424E-809C-B3FAD4B17B04}"/>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6" name="Espace réservé du pied de page 5">
            <a:extLst>
              <a:ext uri="{FF2B5EF4-FFF2-40B4-BE49-F238E27FC236}">
                <a16:creationId xmlns:a16="http://schemas.microsoft.com/office/drawing/2014/main" id="{68421AB5-56C8-49C7-B17B-B8223ECFEFE9}"/>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C036138B-4554-4BA6-972C-26AFA4E2AA65}"/>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3648639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F677-8A72-4132-A130-B772FE24B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D81F4BAB-5C49-438A-AF67-8246D991DB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fr-CH" dirty="0"/>
          </a:p>
        </p:txBody>
      </p:sp>
      <p:sp>
        <p:nvSpPr>
          <p:cNvPr id="4" name="Espace réservé du texte 3">
            <a:extLst>
              <a:ext uri="{FF2B5EF4-FFF2-40B4-BE49-F238E27FC236}">
                <a16:creationId xmlns:a16="http://schemas.microsoft.com/office/drawing/2014/main" id="{B0B32567-EEFC-4D1B-83AC-4EB6291C9F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9D8CD6-9A38-4384-807D-803D7D9AEFB1}"/>
              </a:ext>
            </a:extLst>
          </p:cNvPr>
          <p:cNvSpPr>
            <a:spLocks noGrp="1"/>
          </p:cNvSpPr>
          <p:nvPr>
            <p:ph type="dt" sz="half" idx="10"/>
          </p:nvPr>
        </p:nvSpPr>
        <p:spPr/>
        <p:txBody>
          <a:bodyPr/>
          <a:lstStyle/>
          <a:p>
            <a:fld id="{8FA47973-6F7F-44C4-99BA-1A98FCC728BA}" type="datetimeFigureOut">
              <a:rPr lang="fr-CH" smtClean="0"/>
              <a:t>03.03.2025</a:t>
            </a:fld>
            <a:endParaRPr lang="fr-CH" dirty="0"/>
          </a:p>
        </p:txBody>
      </p:sp>
      <p:sp>
        <p:nvSpPr>
          <p:cNvPr id="6" name="Espace réservé du pied de page 5">
            <a:extLst>
              <a:ext uri="{FF2B5EF4-FFF2-40B4-BE49-F238E27FC236}">
                <a16:creationId xmlns:a16="http://schemas.microsoft.com/office/drawing/2014/main" id="{B44EC6A4-04B2-4DFE-BD3C-0411BA2A3236}"/>
              </a:ext>
            </a:extLst>
          </p:cNvPr>
          <p:cNvSpPr>
            <a:spLocks noGrp="1"/>
          </p:cNvSpPr>
          <p:nvPr>
            <p:ph type="ftr" sz="quarter" idx="11"/>
          </p:nvPr>
        </p:nvSpPr>
        <p:spPr/>
        <p:txBody>
          <a:bodyPr/>
          <a:lstStyle/>
          <a:p>
            <a:endParaRPr lang="fr-CH" dirty="0"/>
          </a:p>
        </p:txBody>
      </p:sp>
      <p:sp>
        <p:nvSpPr>
          <p:cNvPr id="7" name="Espace réservé du numéro de diapositive 6">
            <a:extLst>
              <a:ext uri="{FF2B5EF4-FFF2-40B4-BE49-F238E27FC236}">
                <a16:creationId xmlns:a16="http://schemas.microsoft.com/office/drawing/2014/main" id="{0AA47C9C-FA93-4CC6-A11D-B17A2AECCA5B}"/>
              </a:ext>
            </a:extLst>
          </p:cNvPr>
          <p:cNvSpPr>
            <a:spLocks noGrp="1"/>
          </p:cNvSpPr>
          <p:nvPr>
            <p:ph type="sldNum" sz="quarter" idx="12"/>
          </p:nvPr>
        </p:nvSpPr>
        <p:spPr>
          <a:xfrm>
            <a:off x="8610600" y="6356350"/>
            <a:ext cx="2743200" cy="365125"/>
          </a:xfrm>
          <a:prstGeom prst="rect">
            <a:avLst/>
          </a:prstGeom>
        </p:spPr>
        <p:txBody>
          <a:bodyPr/>
          <a:lstStyle/>
          <a:p>
            <a:fld id="{FD6B6F81-4721-4882-8327-7931204C330E}" type="slidenum">
              <a:rPr lang="fr-CH" smtClean="0"/>
              <a:t>‹N°›</a:t>
            </a:fld>
            <a:endParaRPr lang="fr-CH" dirty="0"/>
          </a:p>
        </p:txBody>
      </p:sp>
    </p:spTree>
    <p:extLst>
      <p:ext uri="{BB962C8B-B14F-4D97-AF65-F5344CB8AC3E}">
        <p14:creationId xmlns:p14="http://schemas.microsoft.com/office/powerpoint/2010/main" val="14833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3" name="Connecteur droit 12">
            <a:extLst>
              <a:ext uri="{FF2B5EF4-FFF2-40B4-BE49-F238E27FC236}">
                <a16:creationId xmlns:a16="http://schemas.microsoft.com/office/drawing/2014/main" id="{B20497B5-40B7-49FB-BD9E-3F737F46FC06}"/>
              </a:ext>
            </a:extLst>
          </p:cNvPr>
          <p:cNvCxnSpPr/>
          <p:nvPr/>
        </p:nvCxnSpPr>
        <p:spPr>
          <a:xfrm>
            <a:off x="1887415" y="6411029"/>
            <a:ext cx="10304585" cy="0"/>
          </a:xfrm>
          <a:prstGeom prst="line">
            <a:avLst/>
          </a:prstGeom>
          <a:ln w="76200">
            <a:solidFill>
              <a:schemeClr val="tx1"/>
            </a:solidFill>
          </a:ln>
          <a:effectLst>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4" name="Espace réservé de la date 3">
            <a:extLst>
              <a:ext uri="{FF2B5EF4-FFF2-40B4-BE49-F238E27FC236}">
                <a16:creationId xmlns:a16="http://schemas.microsoft.com/office/drawing/2014/main" id="{F5D03232-A388-4B15-A9EC-CF5E8F187EB1}"/>
              </a:ext>
            </a:extLst>
          </p:cNvPr>
          <p:cNvSpPr>
            <a:spLocks noGrp="1"/>
          </p:cNvSpPr>
          <p:nvPr>
            <p:ph type="dt" sz="half" idx="2"/>
          </p:nvPr>
        </p:nvSpPr>
        <p:spPr>
          <a:xfrm>
            <a:off x="838200" y="6518031"/>
            <a:ext cx="2743200" cy="203444"/>
          </a:xfrm>
          <a:prstGeom prst="rect">
            <a:avLst/>
          </a:prstGeom>
        </p:spPr>
        <p:txBody>
          <a:bodyPr vert="horz" lIns="91440" tIns="45720" rIns="91440" bIns="45720" rtlCol="0" anchor="ctr"/>
          <a:lstStyle>
            <a:lvl1pPr algn="l">
              <a:defRPr sz="1200">
                <a:solidFill>
                  <a:schemeClr val="tx1">
                    <a:tint val="75000"/>
                  </a:schemeClr>
                </a:solidFill>
              </a:defRPr>
            </a:lvl1p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F624A302-D190-4189-968E-ADE3079404FA}"/>
              </a:ext>
            </a:extLst>
          </p:cNvPr>
          <p:cNvSpPr>
            <a:spLocks noGrp="1"/>
          </p:cNvSpPr>
          <p:nvPr>
            <p:ph type="ftr" sz="quarter" idx="3"/>
          </p:nvPr>
        </p:nvSpPr>
        <p:spPr>
          <a:xfrm>
            <a:off x="4038600" y="6518031"/>
            <a:ext cx="4114800" cy="2034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Commune de Morrens</a:t>
            </a:r>
            <a:endParaRPr lang="fr-CH" dirty="0"/>
          </a:p>
        </p:txBody>
      </p:sp>
      <p:cxnSp>
        <p:nvCxnSpPr>
          <p:cNvPr id="12" name="Connecteur droit 11">
            <a:extLst>
              <a:ext uri="{FF2B5EF4-FFF2-40B4-BE49-F238E27FC236}">
                <a16:creationId xmlns:a16="http://schemas.microsoft.com/office/drawing/2014/main" id="{F67994F0-FD74-4E40-84E4-9E0FCBFF998C}"/>
              </a:ext>
            </a:extLst>
          </p:cNvPr>
          <p:cNvCxnSpPr/>
          <p:nvPr/>
        </p:nvCxnSpPr>
        <p:spPr>
          <a:xfrm>
            <a:off x="2586892" y="6338278"/>
            <a:ext cx="9605108" cy="0"/>
          </a:xfrm>
          <a:prstGeom prst="line">
            <a:avLst/>
          </a:prstGeom>
          <a:ln w="76200">
            <a:solidFill>
              <a:srgbClr val="FFFF00"/>
            </a:solidFill>
          </a:ln>
          <a:effectLst>
            <a:glow rad="63500">
              <a:schemeClr val="accent4">
                <a:satMod val="175000"/>
                <a:alpha val="40000"/>
              </a:schemeClr>
            </a:glow>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C0074AE-0F75-4E04-B2A4-ED368EA193AF}"/>
              </a:ext>
            </a:extLst>
          </p:cNvPr>
          <p:cNvCxnSpPr/>
          <p:nvPr/>
        </p:nvCxnSpPr>
        <p:spPr>
          <a:xfrm>
            <a:off x="0" y="88416"/>
            <a:ext cx="10304585" cy="0"/>
          </a:xfrm>
          <a:prstGeom prst="line">
            <a:avLst/>
          </a:prstGeom>
          <a:ln w="76200">
            <a:solidFill>
              <a:schemeClr val="tx1"/>
            </a:solidFill>
          </a:ln>
          <a:effectLst>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CE67D21C-0893-42CB-98E5-03E228C5C47C}"/>
              </a:ext>
            </a:extLst>
          </p:cNvPr>
          <p:cNvPicPr>
            <a:picLocks noChangeAspect="1"/>
          </p:cNvPicPr>
          <p:nvPr/>
        </p:nvPicPr>
        <p:blipFill>
          <a:blip r:embed="rId13"/>
          <a:stretch>
            <a:fillRect/>
          </a:stretch>
        </p:blipFill>
        <p:spPr>
          <a:xfrm>
            <a:off x="11130203" y="88416"/>
            <a:ext cx="487080" cy="616226"/>
          </a:xfrm>
          <a:prstGeom prst="rect">
            <a:avLst/>
          </a:prstGeom>
        </p:spPr>
      </p:pic>
      <p:cxnSp>
        <p:nvCxnSpPr>
          <p:cNvPr id="11" name="Connecteur droit 10">
            <a:extLst>
              <a:ext uri="{FF2B5EF4-FFF2-40B4-BE49-F238E27FC236}">
                <a16:creationId xmlns:a16="http://schemas.microsoft.com/office/drawing/2014/main" id="{E19E86E9-0E86-478C-90BB-06F46B12D2CE}"/>
              </a:ext>
            </a:extLst>
          </p:cNvPr>
          <p:cNvCxnSpPr/>
          <p:nvPr/>
        </p:nvCxnSpPr>
        <p:spPr>
          <a:xfrm>
            <a:off x="0" y="187978"/>
            <a:ext cx="9605108" cy="0"/>
          </a:xfrm>
          <a:prstGeom prst="line">
            <a:avLst/>
          </a:prstGeom>
          <a:ln w="76200">
            <a:solidFill>
              <a:srgbClr val="FFFF00"/>
            </a:solidFill>
          </a:ln>
          <a:effectLst>
            <a:glow rad="63500">
              <a:schemeClr val="accent4">
                <a:satMod val="175000"/>
                <a:alpha val="40000"/>
              </a:schemeClr>
            </a:glow>
            <a:outerShdw blurRad="50800" dist="38100" dir="5400000" algn="t" rotWithShape="0">
              <a:prstClr val="black">
                <a:alpha val="40000"/>
              </a:prstClr>
            </a:outerShdw>
            <a:reflection blurRad="6350" stA="50000" endA="300" endPos="90000" dir="5400000" sy="-100000" algn="bl" rotWithShape="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29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0E8BADB-0B61-4A4B-8A1D-0FF207DBA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B56B050C-9BA4-4BD1-91C7-9CE1DC771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F5D03232-A388-4B15-A9EC-CF5E8F187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47973-6F7F-44C4-99BA-1A98FCC728BA}" type="datetimeFigureOut">
              <a:rPr lang="fr-CH" smtClean="0"/>
              <a:t>03.03.2025</a:t>
            </a:fld>
            <a:endParaRPr lang="fr-CH" dirty="0"/>
          </a:p>
        </p:txBody>
      </p:sp>
      <p:sp>
        <p:nvSpPr>
          <p:cNvPr id="5" name="Espace réservé du pied de page 4">
            <a:extLst>
              <a:ext uri="{FF2B5EF4-FFF2-40B4-BE49-F238E27FC236}">
                <a16:creationId xmlns:a16="http://schemas.microsoft.com/office/drawing/2014/main" id="{F624A302-D190-4189-968E-ADE307940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dirty="0"/>
          </a:p>
        </p:txBody>
      </p:sp>
      <p:sp>
        <p:nvSpPr>
          <p:cNvPr id="6" name="Espace réservé du numéro de diapositive 5">
            <a:extLst>
              <a:ext uri="{FF2B5EF4-FFF2-40B4-BE49-F238E27FC236}">
                <a16:creationId xmlns:a16="http://schemas.microsoft.com/office/drawing/2014/main" id="{761AE49D-EAC6-4E0E-8AC0-451FFD256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B6F81-4721-4882-8327-7931204C330E}" type="slidenum">
              <a:rPr lang="fr-CH" smtClean="0"/>
              <a:t>‹N°›</a:t>
            </a:fld>
            <a:endParaRPr lang="fr-CH" dirty="0"/>
          </a:p>
        </p:txBody>
      </p:sp>
    </p:spTree>
    <p:extLst>
      <p:ext uri="{BB962C8B-B14F-4D97-AF65-F5344CB8AC3E}">
        <p14:creationId xmlns:p14="http://schemas.microsoft.com/office/powerpoint/2010/main" val="2084843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5DD64-6843-32BB-C053-F5C40745BECD}"/>
              </a:ext>
            </a:extLst>
          </p:cNvPr>
          <p:cNvSpPr>
            <a:spLocks noGrp="1"/>
          </p:cNvSpPr>
          <p:nvPr>
            <p:ph type="ctrTitle"/>
          </p:nvPr>
        </p:nvSpPr>
        <p:spPr/>
        <p:txBody>
          <a:bodyPr/>
          <a:lstStyle/>
          <a:p>
            <a:r>
              <a:rPr lang="fr-CH" b="1" dirty="0"/>
              <a:t>Informations conseil communal</a:t>
            </a:r>
          </a:p>
        </p:txBody>
      </p:sp>
      <p:sp>
        <p:nvSpPr>
          <p:cNvPr id="3" name="Sous-titre 2">
            <a:extLst>
              <a:ext uri="{FF2B5EF4-FFF2-40B4-BE49-F238E27FC236}">
                <a16:creationId xmlns:a16="http://schemas.microsoft.com/office/drawing/2014/main" id="{B1A5094E-66C5-C594-D6EB-E7ABCAB588F5}"/>
              </a:ext>
            </a:extLst>
          </p:cNvPr>
          <p:cNvSpPr>
            <a:spLocks noGrp="1"/>
          </p:cNvSpPr>
          <p:nvPr>
            <p:ph type="subTitle" idx="1"/>
          </p:nvPr>
        </p:nvSpPr>
        <p:spPr/>
        <p:txBody>
          <a:bodyPr/>
          <a:lstStyle/>
          <a:p>
            <a:r>
              <a:rPr lang="fr-CH" dirty="0"/>
              <a:t>3 mars 2025</a:t>
            </a:r>
          </a:p>
        </p:txBody>
      </p:sp>
    </p:spTree>
    <p:extLst>
      <p:ext uri="{BB962C8B-B14F-4D97-AF65-F5344CB8AC3E}">
        <p14:creationId xmlns:p14="http://schemas.microsoft.com/office/powerpoint/2010/main" val="1466662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548F448E-4D30-473F-BC4E-2AA7AA850449}"/>
              </a:ext>
            </a:extLst>
          </p:cNvPr>
          <p:cNvGraphicFramePr>
            <a:graphicFrameLocks/>
          </p:cNvGraphicFramePr>
          <p:nvPr>
            <p:extLst>
              <p:ext uri="{D42A27DB-BD31-4B8C-83A1-F6EECF244321}">
                <p14:modId xmlns:p14="http://schemas.microsoft.com/office/powerpoint/2010/main" val="1815357712"/>
              </p:ext>
            </p:extLst>
          </p:nvPr>
        </p:nvGraphicFramePr>
        <p:xfrm>
          <a:off x="-1052512" y="-614362"/>
          <a:ext cx="14297024" cy="80867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2409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D66111-E688-7E59-1406-4AE63C47C4D8}"/>
              </a:ext>
            </a:extLst>
          </p:cNvPr>
          <p:cNvSpPr>
            <a:spLocks noGrp="1"/>
          </p:cNvSpPr>
          <p:nvPr>
            <p:ph type="title"/>
          </p:nvPr>
        </p:nvSpPr>
        <p:spPr>
          <a:xfrm>
            <a:off x="838200" y="365125"/>
            <a:ext cx="10515600" cy="752475"/>
          </a:xfrm>
        </p:spPr>
        <p:txBody>
          <a:bodyPr/>
          <a:lstStyle/>
          <a:p>
            <a:r>
              <a:rPr lang="fr-CH" b="1" dirty="0"/>
              <a:t>Transport et mobilité</a:t>
            </a:r>
          </a:p>
        </p:txBody>
      </p:sp>
      <p:sp>
        <p:nvSpPr>
          <p:cNvPr id="3" name="ZoneTexte 2">
            <a:extLst>
              <a:ext uri="{FF2B5EF4-FFF2-40B4-BE49-F238E27FC236}">
                <a16:creationId xmlns:a16="http://schemas.microsoft.com/office/drawing/2014/main" id="{28E7FDBA-87A9-823D-961C-74D2E83E957E}"/>
              </a:ext>
            </a:extLst>
          </p:cNvPr>
          <p:cNvSpPr txBox="1"/>
          <p:nvPr/>
        </p:nvSpPr>
        <p:spPr>
          <a:xfrm>
            <a:off x="1046285" y="1547446"/>
            <a:ext cx="3827073" cy="369332"/>
          </a:xfrm>
          <a:prstGeom prst="rect">
            <a:avLst/>
          </a:prstGeom>
          <a:noFill/>
        </p:spPr>
        <p:txBody>
          <a:bodyPr wrap="none" rtlCol="0">
            <a:spAutoFit/>
          </a:bodyPr>
          <a:lstStyle/>
          <a:p>
            <a:r>
              <a:rPr lang="fr-CH" dirty="0"/>
              <a:t>La prochaine séance aura lieu fin mars.</a:t>
            </a:r>
          </a:p>
        </p:txBody>
      </p:sp>
    </p:spTree>
    <p:extLst>
      <p:ext uri="{BB962C8B-B14F-4D97-AF65-F5344CB8AC3E}">
        <p14:creationId xmlns:p14="http://schemas.microsoft.com/office/powerpoint/2010/main" val="140690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982C4-CA50-9EC9-C0E0-F9AD39D2063E}"/>
              </a:ext>
            </a:extLst>
          </p:cNvPr>
          <p:cNvSpPr>
            <a:spLocks noGrp="1"/>
          </p:cNvSpPr>
          <p:nvPr>
            <p:ph type="title"/>
          </p:nvPr>
        </p:nvSpPr>
        <p:spPr/>
        <p:txBody>
          <a:bodyPr/>
          <a:lstStyle/>
          <a:p>
            <a:r>
              <a:rPr lang="fr-CH" b="1" dirty="0"/>
              <a:t>Etude hydrique</a:t>
            </a:r>
          </a:p>
        </p:txBody>
      </p:sp>
      <p:sp>
        <p:nvSpPr>
          <p:cNvPr id="6" name="ZoneTexte 5">
            <a:extLst>
              <a:ext uri="{FF2B5EF4-FFF2-40B4-BE49-F238E27FC236}">
                <a16:creationId xmlns:a16="http://schemas.microsoft.com/office/drawing/2014/main" id="{4488D60E-9006-0231-D726-B75B645544B6}"/>
              </a:ext>
            </a:extLst>
          </p:cNvPr>
          <p:cNvSpPr txBox="1"/>
          <p:nvPr/>
        </p:nvSpPr>
        <p:spPr>
          <a:xfrm>
            <a:off x="756138" y="1027906"/>
            <a:ext cx="7438293" cy="5016758"/>
          </a:xfrm>
          <a:prstGeom prst="rect">
            <a:avLst/>
          </a:prstGeom>
          <a:noFill/>
        </p:spPr>
        <p:txBody>
          <a:bodyPr wrap="square" rtlCol="0">
            <a:spAutoFit/>
          </a:bodyPr>
          <a:lstStyle/>
          <a:p>
            <a:pPr algn="just"/>
            <a:r>
              <a:rPr lang="fr-CH" sz="2000" dirty="0"/>
              <a:t>L'étude hydrique annoncée a commencé et nous attendons les résultats.</a:t>
            </a:r>
          </a:p>
          <a:p>
            <a:pPr algn="just"/>
            <a:endParaRPr lang="fr-CH" sz="2000" dirty="0"/>
          </a:p>
          <a:p>
            <a:pPr algn="just"/>
            <a:r>
              <a:rPr lang="fr-CH" sz="2000" dirty="0"/>
              <a:t>Cinq zones principales ont été choisies dans un premier temps.</a:t>
            </a:r>
          </a:p>
          <a:p>
            <a:pPr algn="just"/>
            <a:endParaRPr lang="fr-CH" sz="2000" dirty="0"/>
          </a:p>
          <a:p>
            <a:pPr algn="just"/>
            <a:r>
              <a:rPr lang="fr-CH" sz="2000" dirty="0"/>
              <a:t>Cette étude devient cruciale suite aux nombreuses inondations qui sont survenues le printemps passé.</a:t>
            </a:r>
          </a:p>
          <a:p>
            <a:pPr algn="just"/>
            <a:r>
              <a:rPr lang="fr-CH" sz="2000" dirty="0"/>
              <a:t>De nombreux propriétaires ont vu le niveau de l'eau monté dans leur sous-sol et ne seront pas dédommagé par l'ECA. </a:t>
            </a:r>
          </a:p>
          <a:p>
            <a:pPr algn="just"/>
            <a:r>
              <a:rPr lang="fr-CH" sz="2000" dirty="0"/>
              <a:t>Une des raisons provient du sous-dimensionnement des canalisations construites à l'époque. Malgré l'exigence des bacs de rétention ou de l'augmentation du diamètre des nouvelles canalisations, cela ne suffit pas. L'ECA nous a mis en garde pour le futur.</a:t>
            </a:r>
          </a:p>
          <a:p>
            <a:pPr algn="just"/>
            <a:endParaRPr lang="fr-CH" sz="2000" dirty="0"/>
          </a:p>
          <a:p>
            <a:pPr algn="just"/>
            <a:r>
              <a:rPr lang="fr-CH" sz="2000" dirty="0"/>
              <a:t>Le résultat de cette étude risque de nous contraindre à changer certaines canalisations non prévue au budget.</a:t>
            </a:r>
          </a:p>
        </p:txBody>
      </p:sp>
      <p:pic>
        <p:nvPicPr>
          <p:cNvPr id="8" name="Image 7">
            <a:extLst>
              <a:ext uri="{FF2B5EF4-FFF2-40B4-BE49-F238E27FC236}">
                <a16:creationId xmlns:a16="http://schemas.microsoft.com/office/drawing/2014/main" id="{5FA35AF1-295B-2EF1-F894-798B647F3B98}"/>
              </a:ext>
            </a:extLst>
          </p:cNvPr>
          <p:cNvPicPr>
            <a:picLocks noChangeAspect="1"/>
          </p:cNvPicPr>
          <p:nvPr/>
        </p:nvPicPr>
        <p:blipFill>
          <a:blip r:embed="rId2"/>
          <a:stretch>
            <a:fillRect/>
          </a:stretch>
        </p:blipFill>
        <p:spPr>
          <a:xfrm>
            <a:off x="8194431" y="1027906"/>
            <a:ext cx="3472961" cy="4605737"/>
          </a:xfrm>
          <a:prstGeom prst="rect">
            <a:avLst/>
          </a:prstGeom>
        </p:spPr>
      </p:pic>
    </p:spTree>
    <p:extLst>
      <p:ext uri="{BB962C8B-B14F-4D97-AF65-F5344CB8AC3E}">
        <p14:creationId xmlns:p14="http://schemas.microsoft.com/office/powerpoint/2010/main" val="29747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 calcmode="lin" valueType="num">
                                      <p:cBhvr additive="base">
                                        <p:cTn id="1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 calcmode="lin" valueType="num">
                                      <p:cBhvr additive="base">
                                        <p:cTn id="1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 calcmode="lin" valueType="num">
                                      <p:cBhvr additive="base">
                                        <p:cTn id="2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F3BDCD7-8BEC-1980-44BB-8008849A688D}"/>
              </a:ext>
            </a:extLst>
          </p:cNvPr>
          <p:cNvSpPr txBox="1"/>
          <p:nvPr/>
        </p:nvSpPr>
        <p:spPr>
          <a:xfrm>
            <a:off x="659423" y="808892"/>
            <a:ext cx="4264269" cy="2246769"/>
          </a:xfrm>
          <a:prstGeom prst="rect">
            <a:avLst/>
          </a:prstGeom>
          <a:noFill/>
        </p:spPr>
        <p:txBody>
          <a:bodyPr wrap="square" rtlCol="0">
            <a:spAutoFit/>
          </a:bodyPr>
          <a:lstStyle/>
          <a:p>
            <a:pPr algn="just"/>
            <a:r>
              <a:rPr lang="fr-CH" sz="2000" dirty="0"/>
              <a:t>Dans le cadre de cette étude, nous envisageons des travaux sur le ch. du Vieux-Moulin en profitant du chantier Melon.</a:t>
            </a:r>
          </a:p>
          <a:p>
            <a:pPr algn="just"/>
            <a:endParaRPr lang="fr-CH" sz="2000" dirty="0"/>
          </a:p>
          <a:p>
            <a:pPr algn="just"/>
            <a:r>
              <a:rPr lang="fr-CH" sz="2000" dirty="0"/>
              <a:t>Il est clair que ce chemin n'a aucun collecteur d'eau de pluie.</a:t>
            </a:r>
          </a:p>
        </p:txBody>
      </p:sp>
      <p:pic>
        <p:nvPicPr>
          <p:cNvPr id="6" name="Image 5" descr="Une image contenant plein air, eau, nuage, plante&#10;&#10;Le contenu généré par l’IA peut être incorrect.">
            <a:extLst>
              <a:ext uri="{FF2B5EF4-FFF2-40B4-BE49-F238E27FC236}">
                <a16:creationId xmlns:a16="http://schemas.microsoft.com/office/drawing/2014/main" id="{B2BD222F-3EAF-4E33-3A28-44BADBAC4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17041" y="1621149"/>
            <a:ext cx="4106539" cy="3079904"/>
          </a:xfrm>
          <a:prstGeom prst="rect">
            <a:avLst/>
          </a:prstGeom>
        </p:spPr>
      </p:pic>
      <p:pic>
        <p:nvPicPr>
          <p:cNvPr id="8" name="Image 7" descr="Une image contenant plein air, ciel, eau, sol&#10;&#10;Le contenu généré par l’IA peut être incorrect.">
            <a:extLst>
              <a:ext uri="{FF2B5EF4-FFF2-40B4-BE49-F238E27FC236}">
                <a16:creationId xmlns:a16="http://schemas.microsoft.com/office/drawing/2014/main" id="{724F9CA9-DD3B-1D77-F2D5-EB306EC58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90794" y="1621148"/>
            <a:ext cx="4106538" cy="3079904"/>
          </a:xfrm>
          <a:prstGeom prst="rect">
            <a:avLst/>
          </a:prstGeom>
        </p:spPr>
      </p:pic>
      <p:pic>
        <p:nvPicPr>
          <p:cNvPr id="10" name="Image 9" descr="Une image contenant carte, Photographie aérienne, carrefour, aérien&#10;&#10;Le contenu généré par l’IA peut être incorrect.">
            <a:extLst>
              <a:ext uri="{FF2B5EF4-FFF2-40B4-BE49-F238E27FC236}">
                <a16:creationId xmlns:a16="http://schemas.microsoft.com/office/drawing/2014/main" id="{10A45FC7-4EAF-476F-EAE6-14759322E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64" y="3348596"/>
            <a:ext cx="4627704" cy="1865773"/>
          </a:xfrm>
          <a:prstGeom prst="rect">
            <a:avLst/>
          </a:prstGeom>
        </p:spPr>
      </p:pic>
    </p:spTree>
    <p:extLst>
      <p:ext uri="{BB962C8B-B14F-4D97-AF65-F5344CB8AC3E}">
        <p14:creationId xmlns:p14="http://schemas.microsoft.com/office/powerpoint/2010/main" val="11188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7100FF-4F78-C672-DDD8-3C699F8BCF2C}"/>
              </a:ext>
            </a:extLst>
          </p:cNvPr>
          <p:cNvPicPr>
            <a:picLocks noChangeAspect="1"/>
          </p:cNvPicPr>
          <p:nvPr/>
        </p:nvPicPr>
        <p:blipFill rotWithShape="1">
          <a:blip r:embed="rId2"/>
          <a:srcRect t="6111"/>
          <a:stretch/>
        </p:blipFill>
        <p:spPr>
          <a:xfrm>
            <a:off x="4343400" y="1175385"/>
            <a:ext cx="7658100" cy="4507230"/>
          </a:xfrm>
          <a:prstGeom prst="rect">
            <a:avLst/>
          </a:prstGeom>
        </p:spPr>
      </p:pic>
      <p:sp>
        <p:nvSpPr>
          <p:cNvPr id="6" name="ZoneTexte 5">
            <a:extLst>
              <a:ext uri="{FF2B5EF4-FFF2-40B4-BE49-F238E27FC236}">
                <a16:creationId xmlns:a16="http://schemas.microsoft.com/office/drawing/2014/main" id="{3CE7C8F5-A64B-FED1-A9BE-82E502523DB2}"/>
              </a:ext>
            </a:extLst>
          </p:cNvPr>
          <p:cNvSpPr txBox="1"/>
          <p:nvPr/>
        </p:nvSpPr>
        <p:spPr>
          <a:xfrm>
            <a:off x="304800" y="419100"/>
            <a:ext cx="4038600" cy="5632311"/>
          </a:xfrm>
          <a:prstGeom prst="rect">
            <a:avLst/>
          </a:prstGeom>
          <a:noFill/>
        </p:spPr>
        <p:txBody>
          <a:bodyPr wrap="square" rtlCol="0">
            <a:spAutoFit/>
          </a:bodyPr>
          <a:lstStyle/>
          <a:p>
            <a:r>
              <a:rPr lang="fr-CH" sz="2000" dirty="0"/>
              <a:t>La Municipalité a fait l'acquisition d'un SIG (système d'information géographique) qui sera à terme doté de tous les plans de canalisation EC/EU, eau potable, électricité, gaz, téléréseau, éclairage public, …..</a:t>
            </a:r>
          </a:p>
          <a:p>
            <a:endParaRPr lang="fr-CH" sz="2000" dirty="0"/>
          </a:p>
          <a:p>
            <a:r>
              <a:rPr lang="fr-CH" sz="2000" dirty="0"/>
              <a:t>Les entreprises devant faire des travaux pourront le consulter.</a:t>
            </a:r>
          </a:p>
          <a:p>
            <a:endParaRPr lang="fr-CH" sz="2000" dirty="0"/>
          </a:p>
          <a:p>
            <a:r>
              <a:rPr lang="fr-CH" sz="2000" dirty="0"/>
              <a:t>Nos employés communaux qui ont été équipé d'une tablette électronique pour géolocaliser chaque conduite.</a:t>
            </a:r>
          </a:p>
          <a:p>
            <a:endParaRPr lang="fr-CH" sz="2000" dirty="0"/>
          </a:p>
          <a:p>
            <a:r>
              <a:rPr lang="fr-CH" sz="2000" dirty="0"/>
              <a:t>Des archives pourront ainsi être crées et la planification et l'entretien mieux gérés.</a:t>
            </a:r>
          </a:p>
        </p:txBody>
      </p:sp>
    </p:spTree>
    <p:extLst>
      <p:ext uri="{BB962C8B-B14F-4D97-AF65-F5344CB8AC3E}">
        <p14:creationId xmlns:p14="http://schemas.microsoft.com/office/powerpoint/2010/main" val="1998820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08810-3B04-99DE-7625-5ADE075331DF}"/>
              </a:ext>
            </a:extLst>
          </p:cNvPr>
          <p:cNvSpPr>
            <a:spLocks noGrp="1"/>
          </p:cNvSpPr>
          <p:nvPr>
            <p:ph type="title"/>
          </p:nvPr>
        </p:nvSpPr>
        <p:spPr>
          <a:xfrm>
            <a:off x="838200" y="365125"/>
            <a:ext cx="10515600" cy="848039"/>
          </a:xfrm>
        </p:spPr>
        <p:txBody>
          <a:bodyPr/>
          <a:lstStyle/>
          <a:p>
            <a:r>
              <a:rPr lang="fr-CH" b="1" dirty="0"/>
              <a:t>Police des constructions</a:t>
            </a:r>
          </a:p>
        </p:txBody>
      </p:sp>
      <p:pic>
        <p:nvPicPr>
          <p:cNvPr id="1028" name="Picture 4">
            <a:extLst>
              <a:ext uri="{FF2B5EF4-FFF2-40B4-BE49-F238E27FC236}">
                <a16:creationId xmlns:a16="http://schemas.microsoft.com/office/drawing/2014/main" id="{9F5900AB-E897-ABFA-C4B6-129FA9C55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42" b="5442"/>
          <a:stretch/>
        </p:blipFill>
        <p:spPr bwMode="auto">
          <a:xfrm>
            <a:off x="7926302" y="1213164"/>
            <a:ext cx="3427498" cy="305446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FA0A197-B5CD-EF36-E263-A6C197499474}"/>
              </a:ext>
            </a:extLst>
          </p:cNvPr>
          <p:cNvSpPr txBox="1"/>
          <p:nvPr/>
        </p:nvSpPr>
        <p:spPr>
          <a:xfrm>
            <a:off x="838200" y="1213164"/>
            <a:ext cx="6566807" cy="5262979"/>
          </a:xfrm>
          <a:prstGeom prst="rect">
            <a:avLst/>
          </a:prstGeom>
          <a:noFill/>
        </p:spPr>
        <p:txBody>
          <a:bodyPr wrap="square" rtlCol="0">
            <a:spAutoFit/>
          </a:bodyPr>
          <a:lstStyle/>
          <a:p>
            <a:pPr algn="just"/>
            <a:r>
              <a:rPr lang="fr-CH" sz="2000" dirty="0"/>
              <a:t>Le chantier de </a:t>
            </a:r>
            <a:r>
              <a:rPr lang="fr-CH" sz="2000" dirty="0" err="1"/>
              <a:t>Mergim</a:t>
            </a:r>
            <a:r>
              <a:rPr lang="fr-CH" sz="2000" dirty="0"/>
              <a:t> </a:t>
            </a:r>
            <a:r>
              <a:rPr lang="fr-CH" sz="2000" dirty="0" err="1"/>
              <a:t>Shala</a:t>
            </a:r>
            <a:r>
              <a:rPr lang="fr-CH" sz="2000" dirty="0"/>
              <a:t>, au chemin du Signal, qui avait été stoppé par la Municipalité pour ne pas avoir respecté le permis de construire et avoir démoli et reconstruit son habitation a été jugé par la CDAP en début d'année, suite au recours du propriétaire.</a:t>
            </a:r>
          </a:p>
          <a:p>
            <a:pPr algn="just"/>
            <a:endParaRPr lang="fr-CH" sz="2000" dirty="0"/>
          </a:p>
          <a:p>
            <a:pPr algn="just"/>
            <a:r>
              <a:rPr lang="fr-CH" sz="2000" dirty="0"/>
              <a:t>Sur place, le Juge et les assesseurs ont constaté que la majorité des murs avaient été détruits et reconstruits. Cette situation était pire que le chantier de Monsieur Girardet dont le recours avait été rejeté.</a:t>
            </a:r>
          </a:p>
          <a:p>
            <a:pPr algn="just"/>
            <a:endParaRPr lang="fr-CH" sz="2000" dirty="0"/>
          </a:p>
          <a:p>
            <a:pPr algn="just"/>
            <a:r>
              <a:rPr lang="fr-CH" sz="2000" dirty="0"/>
              <a:t>Néanmoins, la CDAP a admis le recours de Monsieur </a:t>
            </a:r>
            <a:r>
              <a:rPr lang="fr-CH" sz="2000" dirty="0" err="1"/>
              <a:t>Shala</a:t>
            </a:r>
            <a:r>
              <a:rPr lang="fr-CH" sz="2000" dirty="0"/>
              <a:t>, lui autorisant de poursuivre ses travaux, estimant, contrairement à leur PV, que seul 40% des murs avaient été détruits. Un délai de recours de 30 jours nous est accordé.</a:t>
            </a:r>
          </a:p>
          <a:p>
            <a:endParaRPr lang="fr-CH" dirty="0"/>
          </a:p>
          <a:p>
            <a:r>
              <a:rPr lang="fr-CH" dirty="0"/>
              <a:t> </a:t>
            </a:r>
          </a:p>
        </p:txBody>
      </p:sp>
    </p:spTree>
    <p:extLst>
      <p:ext uri="{BB962C8B-B14F-4D97-AF65-F5344CB8AC3E}">
        <p14:creationId xmlns:p14="http://schemas.microsoft.com/office/powerpoint/2010/main" val="9441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7E79E3-D774-2732-FC33-8461294290E0}"/>
              </a:ext>
            </a:extLst>
          </p:cNvPr>
          <p:cNvSpPr>
            <a:spLocks noGrp="1"/>
          </p:cNvSpPr>
          <p:nvPr>
            <p:ph type="title"/>
          </p:nvPr>
        </p:nvSpPr>
        <p:spPr>
          <a:xfrm>
            <a:off x="676275" y="365124"/>
            <a:ext cx="10515600" cy="1325563"/>
          </a:xfrm>
        </p:spPr>
        <p:txBody>
          <a:bodyPr/>
          <a:lstStyle/>
          <a:p>
            <a:r>
              <a:rPr lang="fr-CH" b="1" dirty="0"/>
              <a:t>Routes</a:t>
            </a:r>
          </a:p>
        </p:txBody>
      </p:sp>
      <p:sp>
        <p:nvSpPr>
          <p:cNvPr id="4" name="ZoneTexte 3">
            <a:extLst>
              <a:ext uri="{FF2B5EF4-FFF2-40B4-BE49-F238E27FC236}">
                <a16:creationId xmlns:a16="http://schemas.microsoft.com/office/drawing/2014/main" id="{90CE329D-77C7-F46E-A5C5-86CF068321F3}"/>
              </a:ext>
            </a:extLst>
          </p:cNvPr>
          <p:cNvSpPr txBox="1"/>
          <p:nvPr/>
        </p:nvSpPr>
        <p:spPr>
          <a:xfrm>
            <a:off x="676275" y="1027906"/>
            <a:ext cx="10677525" cy="1754326"/>
          </a:xfrm>
          <a:prstGeom prst="rect">
            <a:avLst/>
          </a:prstGeom>
          <a:noFill/>
        </p:spPr>
        <p:txBody>
          <a:bodyPr wrap="square" rtlCol="0">
            <a:spAutoFit/>
          </a:bodyPr>
          <a:lstStyle/>
          <a:p>
            <a:pPr algn="just"/>
            <a:r>
              <a:rPr lang="fr-CH" dirty="0"/>
              <a:t>Une séance a été menée début février avec le bureau d'ingénieur Chevalier, Romande Energie, Swisscom, l'ASET, </a:t>
            </a:r>
            <a:r>
              <a:rPr lang="fr-CH" dirty="0" err="1"/>
              <a:t>Multinet</a:t>
            </a:r>
            <a:r>
              <a:rPr lang="fr-CH" dirty="0"/>
              <a:t> et la DGMR afin de coordonner les différents travaux a exécuté sur la chaussée.</a:t>
            </a:r>
          </a:p>
          <a:p>
            <a:pPr algn="just"/>
            <a:endParaRPr lang="fr-CH" dirty="0"/>
          </a:p>
          <a:p>
            <a:pPr algn="just"/>
            <a:r>
              <a:rPr lang="fr-CH" dirty="0"/>
              <a:t>Les résultats de l'étude bruit qui a été menée nous avait été promis au mois de décembre 2024. Malheureusement, les méthodes de comptage et d'analyse ont été revus en 2025 et nous sommes dans l'attente des nouveaux résultats.</a:t>
            </a:r>
          </a:p>
        </p:txBody>
      </p:sp>
      <p:pic>
        <p:nvPicPr>
          <p:cNvPr id="6" name="Image 5" descr="Une image contenant carte, capture d’écran&#10;&#10;Description générée automatiquement">
            <a:extLst>
              <a:ext uri="{FF2B5EF4-FFF2-40B4-BE49-F238E27FC236}">
                <a16:creationId xmlns:a16="http://schemas.microsoft.com/office/drawing/2014/main" id="{25793ED2-1DA2-B235-CDFB-34DD38EDA26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3787" t="1754" r="36136" b="-1754"/>
          <a:stretch/>
        </p:blipFill>
        <p:spPr>
          <a:xfrm>
            <a:off x="3332678" y="2610682"/>
            <a:ext cx="8021122" cy="4247318"/>
          </a:xfrm>
          <a:prstGeom prst="rect">
            <a:avLst/>
          </a:prstGeom>
        </p:spPr>
      </p:pic>
      <p:sp>
        <p:nvSpPr>
          <p:cNvPr id="7" name="ZoneTexte 6">
            <a:extLst>
              <a:ext uri="{FF2B5EF4-FFF2-40B4-BE49-F238E27FC236}">
                <a16:creationId xmlns:a16="http://schemas.microsoft.com/office/drawing/2014/main" id="{EBC3968C-B790-ABE1-AC17-6C504E3C490F}"/>
              </a:ext>
            </a:extLst>
          </p:cNvPr>
          <p:cNvSpPr txBox="1"/>
          <p:nvPr/>
        </p:nvSpPr>
        <p:spPr>
          <a:xfrm>
            <a:off x="676275" y="2841171"/>
            <a:ext cx="3863068" cy="1477328"/>
          </a:xfrm>
          <a:prstGeom prst="rect">
            <a:avLst/>
          </a:prstGeom>
          <a:noFill/>
        </p:spPr>
        <p:txBody>
          <a:bodyPr wrap="square" rtlCol="0">
            <a:spAutoFit/>
          </a:bodyPr>
          <a:lstStyle/>
          <a:p>
            <a:pPr algn="just"/>
            <a:r>
              <a:rPr lang="fr-CH" dirty="0"/>
              <a:t>Nous profiterons de cette occasion pour déterminer la nécessité de remplacer nos collecteurs d'eau de pluie dont je vous parlerais juste après.</a:t>
            </a:r>
          </a:p>
          <a:p>
            <a:endParaRPr lang="fr-CH" dirty="0"/>
          </a:p>
        </p:txBody>
      </p:sp>
    </p:spTree>
    <p:extLst>
      <p:ext uri="{BB962C8B-B14F-4D97-AF65-F5344CB8AC3E}">
        <p14:creationId xmlns:p14="http://schemas.microsoft.com/office/powerpoint/2010/main" val="35796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F15DF16-1CDC-DC93-EBC7-59287D2E39A4}"/>
              </a:ext>
            </a:extLst>
          </p:cNvPr>
          <p:cNvPicPr>
            <a:picLocks noChangeAspect="1"/>
          </p:cNvPicPr>
          <p:nvPr/>
        </p:nvPicPr>
        <p:blipFill rotWithShape="1">
          <a:blip r:embed="rId2"/>
          <a:srcRect l="23360" t="8195" r="40234"/>
          <a:stretch/>
        </p:blipFill>
        <p:spPr>
          <a:xfrm>
            <a:off x="600075" y="495299"/>
            <a:ext cx="3854440" cy="5467351"/>
          </a:xfrm>
          <a:prstGeom prst="rect">
            <a:avLst/>
          </a:prstGeom>
        </p:spPr>
      </p:pic>
      <p:sp>
        <p:nvSpPr>
          <p:cNvPr id="6" name="ZoneTexte 5">
            <a:extLst>
              <a:ext uri="{FF2B5EF4-FFF2-40B4-BE49-F238E27FC236}">
                <a16:creationId xmlns:a16="http://schemas.microsoft.com/office/drawing/2014/main" id="{0C5EFC12-0CFA-5219-47FC-F1D37C045236}"/>
              </a:ext>
            </a:extLst>
          </p:cNvPr>
          <p:cNvSpPr txBox="1"/>
          <p:nvPr/>
        </p:nvSpPr>
        <p:spPr>
          <a:xfrm>
            <a:off x="4981575" y="542925"/>
            <a:ext cx="5838825" cy="1200329"/>
          </a:xfrm>
          <a:prstGeom prst="rect">
            <a:avLst/>
          </a:prstGeom>
          <a:noFill/>
        </p:spPr>
        <p:txBody>
          <a:bodyPr wrap="square" rtlCol="0">
            <a:spAutoFit/>
          </a:bodyPr>
          <a:lstStyle/>
          <a:p>
            <a:r>
              <a:rPr lang="fr-CH" dirty="0"/>
              <a:t>Les travaux de la Romande Energie pour le renforcement de son réseau électrique sur la route des Biolettes a eu lieu fin février.</a:t>
            </a:r>
          </a:p>
          <a:p>
            <a:endParaRPr lang="fr-CH" dirty="0"/>
          </a:p>
        </p:txBody>
      </p:sp>
      <p:pic>
        <p:nvPicPr>
          <p:cNvPr id="10" name="Image 9">
            <a:extLst>
              <a:ext uri="{FF2B5EF4-FFF2-40B4-BE49-F238E27FC236}">
                <a16:creationId xmlns:a16="http://schemas.microsoft.com/office/drawing/2014/main" id="{D39C5743-9C77-B38E-971F-853DDC97993B}"/>
              </a:ext>
            </a:extLst>
          </p:cNvPr>
          <p:cNvPicPr>
            <a:picLocks noChangeAspect="1"/>
          </p:cNvPicPr>
          <p:nvPr/>
        </p:nvPicPr>
        <p:blipFill rotWithShape="1">
          <a:blip r:embed="rId3"/>
          <a:srcRect l="32761" t="9584" r="35625" b="15000"/>
          <a:stretch/>
        </p:blipFill>
        <p:spPr>
          <a:xfrm>
            <a:off x="6480185" y="2020253"/>
            <a:ext cx="2896154" cy="3886201"/>
          </a:xfrm>
          <a:prstGeom prst="rect">
            <a:avLst/>
          </a:prstGeom>
        </p:spPr>
      </p:pic>
    </p:spTree>
    <p:extLst>
      <p:ext uri="{BB962C8B-B14F-4D97-AF65-F5344CB8AC3E}">
        <p14:creationId xmlns:p14="http://schemas.microsoft.com/office/powerpoint/2010/main" val="2422810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carte, texte, diagramme, ligne&#10;&#10;Le contenu généré par l’IA peut être incorrect.">
            <a:extLst>
              <a:ext uri="{FF2B5EF4-FFF2-40B4-BE49-F238E27FC236}">
                <a16:creationId xmlns:a16="http://schemas.microsoft.com/office/drawing/2014/main" id="{E9D58B67-6728-63EF-EDD2-7A94E39BDA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8537"/>
          <a:stretch/>
        </p:blipFill>
        <p:spPr>
          <a:xfrm>
            <a:off x="421788" y="614051"/>
            <a:ext cx="6395472" cy="5206457"/>
          </a:xfrm>
        </p:spPr>
      </p:pic>
      <p:sp>
        <p:nvSpPr>
          <p:cNvPr id="6" name="ZoneTexte 5">
            <a:extLst>
              <a:ext uri="{FF2B5EF4-FFF2-40B4-BE49-F238E27FC236}">
                <a16:creationId xmlns:a16="http://schemas.microsoft.com/office/drawing/2014/main" id="{08E49E5A-2C59-E4E1-D95D-5629570607B0}"/>
              </a:ext>
            </a:extLst>
          </p:cNvPr>
          <p:cNvSpPr txBox="1"/>
          <p:nvPr/>
        </p:nvSpPr>
        <p:spPr>
          <a:xfrm>
            <a:off x="6817260" y="740556"/>
            <a:ext cx="5149071" cy="5909310"/>
          </a:xfrm>
          <a:prstGeom prst="rect">
            <a:avLst/>
          </a:prstGeom>
          <a:noFill/>
        </p:spPr>
        <p:txBody>
          <a:bodyPr wrap="square" rtlCol="0">
            <a:spAutoFit/>
          </a:bodyPr>
          <a:lstStyle/>
          <a:p>
            <a:pPr algn="just"/>
            <a:r>
              <a:rPr lang="fr-CH" dirty="0"/>
              <a:t>Des travaux vont être menés sur le ch. du Bugnon par la Romande Energie pour le renforcement du réseau moyenne tension afin de récupérer les productions photovoltaïques des propriétaires privés. De plus, les poteaux en bois sont pourris et présentent un risque. </a:t>
            </a:r>
          </a:p>
          <a:p>
            <a:endParaRPr lang="fr-CH" dirty="0"/>
          </a:p>
          <a:p>
            <a:pPr algn="just"/>
            <a:r>
              <a:rPr lang="fr-CH" dirty="0"/>
              <a:t>Nous avons profité de ces travaux pour les joindre à ceux de l'ASET afin de n'ouvrir qu'une seule fois la route.</a:t>
            </a:r>
          </a:p>
          <a:p>
            <a:pPr algn="just"/>
            <a:endParaRPr lang="fr-CH" dirty="0"/>
          </a:p>
          <a:p>
            <a:pPr algn="just"/>
            <a:r>
              <a:rPr lang="fr-CH" dirty="0"/>
              <a:t>Petite finesse, le bureau d'ingénieurs de l'ASET nous ont demandés ce que nous faisions de l'éclairage public. La Romande Energie ne nous avait pas annoncé la suppression des supports de l'éclairage. Nous sommes en discussion avec diverses propositions de la Romande Energie :</a:t>
            </a:r>
          </a:p>
          <a:p>
            <a:pPr algn="just"/>
            <a:r>
              <a:rPr lang="fr-CH" dirty="0"/>
              <a:t>-reprise des poteaux par la commune, achat de candélabre</a:t>
            </a:r>
          </a:p>
          <a:p>
            <a:endParaRPr lang="fr-CH" dirty="0"/>
          </a:p>
          <a:p>
            <a:endParaRPr lang="fr-CH" dirty="0"/>
          </a:p>
        </p:txBody>
      </p:sp>
    </p:spTree>
    <p:extLst>
      <p:ext uri="{BB962C8B-B14F-4D97-AF65-F5344CB8AC3E}">
        <p14:creationId xmlns:p14="http://schemas.microsoft.com/office/powerpoint/2010/main" val="2786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 calcmode="lin" valueType="num">
                                      <p:cBhvr additive="base">
                                        <p:cTn id="1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carte, texte, atlas&#10;&#10;Le contenu généré par l’IA peut être incorrect.">
            <a:extLst>
              <a:ext uri="{FF2B5EF4-FFF2-40B4-BE49-F238E27FC236}">
                <a16:creationId xmlns:a16="http://schemas.microsoft.com/office/drawing/2014/main" id="{AABEE94F-518E-ED2D-FC17-C4BFBD1B33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4784" y="755638"/>
            <a:ext cx="7249688" cy="5126416"/>
          </a:xfrm>
        </p:spPr>
      </p:pic>
      <p:sp>
        <p:nvSpPr>
          <p:cNvPr id="6" name="ZoneTexte 5">
            <a:extLst>
              <a:ext uri="{FF2B5EF4-FFF2-40B4-BE49-F238E27FC236}">
                <a16:creationId xmlns:a16="http://schemas.microsoft.com/office/drawing/2014/main" id="{B71149FF-88C4-F5E8-D52C-F0DD1EE2C930}"/>
              </a:ext>
            </a:extLst>
          </p:cNvPr>
          <p:cNvSpPr txBox="1"/>
          <p:nvPr/>
        </p:nvSpPr>
        <p:spPr>
          <a:xfrm>
            <a:off x="386862" y="861646"/>
            <a:ext cx="3508130" cy="3139321"/>
          </a:xfrm>
          <a:prstGeom prst="rect">
            <a:avLst/>
          </a:prstGeom>
          <a:noFill/>
        </p:spPr>
        <p:txBody>
          <a:bodyPr wrap="square" rtlCol="0">
            <a:spAutoFit/>
          </a:bodyPr>
          <a:lstStyle/>
          <a:p>
            <a:pPr algn="just"/>
            <a:r>
              <a:rPr lang="fr-CH" dirty="0"/>
              <a:t>Les travaux de la RC443 continuent, cette fois avec une fermeture de la route. </a:t>
            </a:r>
          </a:p>
          <a:p>
            <a:pPr algn="just"/>
            <a:endParaRPr lang="fr-CH" dirty="0"/>
          </a:p>
          <a:p>
            <a:pPr algn="just"/>
            <a:r>
              <a:rPr lang="fr-CH" dirty="0"/>
              <a:t>L'ASET a terminé sa première partie dans le bois des Allemands et la DGMR attaque la réfection de la chaussée.</a:t>
            </a:r>
          </a:p>
          <a:p>
            <a:pPr algn="just"/>
            <a:endParaRPr lang="fr-CH" dirty="0"/>
          </a:p>
          <a:p>
            <a:pPr algn="just"/>
            <a:r>
              <a:rPr lang="fr-CH" dirty="0"/>
              <a:t>La route devrait être fermée jusqu'à fin juin.</a:t>
            </a:r>
          </a:p>
        </p:txBody>
      </p:sp>
    </p:spTree>
    <p:extLst>
      <p:ext uri="{BB962C8B-B14F-4D97-AF65-F5344CB8AC3E}">
        <p14:creationId xmlns:p14="http://schemas.microsoft.com/office/powerpoint/2010/main" val="52970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A270A3C-26A8-C8C5-CE1B-22E3C2FF418B}"/>
              </a:ext>
            </a:extLst>
          </p:cNvPr>
          <p:cNvSpPr>
            <a:spLocks noGrp="1"/>
          </p:cNvSpPr>
          <p:nvPr>
            <p:ph idx="1"/>
          </p:nvPr>
        </p:nvSpPr>
        <p:spPr>
          <a:xfrm>
            <a:off x="552450" y="663574"/>
            <a:ext cx="8953500" cy="5108575"/>
          </a:xfrm>
        </p:spPr>
        <p:txBody>
          <a:bodyPr/>
          <a:lstStyle/>
          <a:p>
            <a:pPr marL="0" indent="0">
              <a:buNone/>
            </a:pPr>
            <a:r>
              <a:rPr lang="fr-CH" b="1" dirty="0"/>
              <a:t>Signalisation lumineuse</a:t>
            </a:r>
          </a:p>
          <a:p>
            <a:pPr marL="0" indent="0">
              <a:buNone/>
            </a:pPr>
            <a:endParaRPr lang="fr-CH" sz="2000" dirty="0"/>
          </a:p>
          <a:p>
            <a:pPr marL="0" indent="0" algn="just">
              <a:buNone/>
            </a:pPr>
            <a:r>
              <a:rPr lang="fr-CH" sz="2000" dirty="0"/>
              <a:t>Les batteries de deux mats ont été changées en décembre devant leur faiblesse de charge pour un montant de CHF 4'810.--. Le mat de la route d'Echallens a été inactif pendant une semaine en l'absence de batterie fonctionnelle.</a:t>
            </a:r>
          </a:p>
          <a:p>
            <a:pPr marL="0" indent="0" algn="just">
              <a:buNone/>
            </a:pPr>
            <a:endParaRPr lang="fr-CH" sz="2000" dirty="0"/>
          </a:p>
          <a:p>
            <a:pPr marL="0" indent="0" algn="just">
              <a:buNone/>
            </a:pPr>
            <a:r>
              <a:rPr lang="fr-CH" sz="2000" dirty="0"/>
              <a:t>Plusieurs batteries ont été remises à Monsieur Bezençon suite à sa demande et proposition de les analyser gratuitement pour la commune.</a:t>
            </a:r>
          </a:p>
          <a:p>
            <a:pPr marL="0" indent="0" algn="just">
              <a:buNone/>
            </a:pPr>
            <a:endParaRPr lang="fr-CH" sz="2000" dirty="0"/>
          </a:p>
          <a:p>
            <a:pPr marL="0" indent="0" algn="just">
              <a:buNone/>
            </a:pPr>
            <a:r>
              <a:rPr lang="fr-CH" sz="2000" dirty="0"/>
              <a:t>Des nouvelles ?</a:t>
            </a:r>
          </a:p>
          <a:p>
            <a:pPr marL="0" indent="0">
              <a:buNone/>
            </a:pPr>
            <a:endParaRPr lang="fr-CH" sz="2000" dirty="0"/>
          </a:p>
        </p:txBody>
      </p:sp>
      <p:pic>
        <p:nvPicPr>
          <p:cNvPr id="2050" name="Picture 2" descr="Feux de signalisation : les connaissez-vous tous parfaitement ? | AMV">
            <a:extLst>
              <a:ext uri="{FF2B5EF4-FFF2-40B4-BE49-F238E27FC236}">
                <a16:creationId xmlns:a16="http://schemas.microsoft.com/office/drawing/2014/main" id="{0E00728D-FEB2-3E5F-19F7-C5F5E004B7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06"/>
          <a:stretch/>
        </p:blipFill>
        <p:spPr bwMode="auto">
          <a:xfrm>
            <a:off x="9753600" y="1828800"/>
            <a:ext cx="183832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16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60B0C-0353-FE51-D283-69F87215A12F}"/>
              </a:ext>
            </a:extLst>
          </p:cNvPr>
          <p:cNvSpPr>
            <a:spLocks noGrp="1"/>
          </p:cNvSpPr>
          <p:nvPr>
            <p:ph type="title"/>
          </p:nvPr>
        </p:nvSpPr>
        <p:spPr>
          <a:xfrm>
            <a:off x="838200" y="365125"/>
            <a:ext cx="10515600" cy="798657"/>
          </a:xfrm>
        </p:spPr>
        <p:txBody>
          <a:bodyPr/>
          <a:lstStyle/>
          <a:p>
            <a:r>
              <a:rPr lang="fr-CH" b="1" dirty="0"/>
              <a:t>Services industriels et éclairage public</a:t>
            </a:r>
          </a:p>
        </p:txBody>
      </p:sp>
      <p:sp>
        <p:nvSpPr>
          <p:cNvPr id="12" name="Rectangle 11">
            <a:extLst>
              <a:ext uri="{FF2B5EF4-FFF2-40B4-BE49-F238E27FC236}">
                <a16:creationId xmlns:a16="http://schemas.microsoft.com/office/drawing/2014/main" id="{740EF3B5-6DEC-17C5-97F2-04EBE1E3F17B}"/>
              </a:ext>
            </a:extLst>
          </p:cNvPr>
          <p:cNvSpPr/>
          <p:nvPr/>
        </p:nvSpPr>
        <p:spPr>
          <a:xfrm>
            <a:off x="6410036" y="4239491"/>
            <a:ext cx="1439073" cy="1366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3" name="Rectangle 12">
            <a:extLst>
              <a:ext uri="{FF2B5EF4-FFF2-40B4-BE49-F238E27FC236}">
                <a16:creationId xmlns:a16="http://schemas.microsoft.com/office/drawing/2014/main" id="{29F3C155-4995-F1C5-E06E-BFBB3E177D13}"/>
              </a:ext>
            </a:extLst>
          </p:cNvPr>
          <p:cNvSpPr/>
          <p:nvPr/>
        </p:nvSpPr>
        <p:spPr>
          <a:xfrm>
            <a:off x="9207374" y="3304515"/>
            <a:ext cx="1240325" cy="2216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pic>
        <p:nvPicPr>
          <p:cNvPr id="4" name="Image 3">
            <a:extLst>
              <a:ext uri="{FF2B5EF4-FFF2-40B4-BE49-F238E27FC236}">
                <a16:creationId xmlns:a16="http://schemas.microsoft.com/office/drawing/2014/main" id="{E971CFA2-C8D1-1C8E-7FB7-4E90AC656AEE}"/>
              </a:ext>
            </a:extLst>
          </p:cNvPr>
          <p:cNvPicPr>
            <a:picLocks noChangeAspect="1"/>
          </p:cNvPicPr>
          <p:nvPr/>
        </p:nvPicPr>
        <p:blipFill>
          <a:blip r:embed="rId2"/>
          <a:stretch>
            <a:fillRect/>
          </a:stretch>
        </p:blipFill>
        <p:spPr>
          <a:xfrm>
            <a:off x="201400" y="1293011"/>
            <a:ext cx="5894600" cy="2333274"/>
          </a:xfrm>
          <a:prstGeom prst="rect">
            <a:avLst/>
          </a:prstGeom>
        </p:spPr>
      </p:pic>
      <p:pic>
        <p:nvPicPr>
          <p:cNvPr id="6" name="Image 5">
            <a:extLst>
              <a:ext uri="{FF2B5EF4-FFF2-40B4-BE49-F238E27FC236}">
                <a16:creationId xmlns:a16="http://schemas.microsoft.com/office/drawing/2014/main" id="{494CCCE2-E9B3-B72D-E49A-0BCFF06CC69D}"/>
              </a:ext>
            </a:extLst>
          </p:cNvPr>
          <p:cNvPicPr>
            <a:picLocks noChangeAspect="1"/>
          </p:cNvPicPr>
          <p:nvPr/>
        </p:nvPicPr>
        <p:blipFill>
          <a:blip r:embed="rId3"/>
          <a:stretch>
            <a:fillRect/>
          </a:stretch>
        </p:blipFill>
        <p:spPr>
          <a:xfrm>
            <a:off x="201400" y="3626285"/>
            <a:ext cx="5885133" cy="2141469"/>
          </a:xfrm>
          <a:prstGeom prst="rect">
            <a:avLst/>
          </a:prstGeom>
        </p:spPr>
      </p:pic>
      <p:pic>
        <p:nvPicPr>
          <p:cNvPr id="9" name="Image 8">
            <a:extLst>
              <a:ext uri="{FF2B5EF4-FFF2-40B4-BE49-F238E27FC236}">
                <a16:creationId xmlns:a16="http://schemas.microsoft.com/office/drawing/2014/main" id="{9DDA752B-D1E4-3EAE-443E-481699E8731D}"/>
              </a:ext>
            </a:extLst>
          </p:cNvPr>
          <p:cNvPicPr>
            <a:picLocks noChangeAspect="1"/>
          </p:cNvPicPr>
          <p:nvPr/>
        </p:nvPicPr>
        <p:blipFill>
          <a:blip r:embed="rId4"/>
          <a:stretch>
            <a:fillRect/>
          </a:stretch>
        </p:blipFill>
        <p:spPr>
          <a:xfrm>
            <a:off x="6265248" y="1476102"/>
            <a:ext cx="5306165" cy="3905795"/>
          </a:xfrm>
          <a:prstGeom prst="rect">
            <a:avLst/>
          </a:prstGeom>
        </p:spPr>
      </p:pic>
    </p:spTree>
    <p:extLst>
      <p:ext uri="{BB962C8B-B14F-4D97-AF65-F5344CB8AC3E}">
        <p14:creationId xmlns:p14="http://schemas.microsoft.com/office/powerpoint/2010/main" val="364247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3"/>
                                        </p:tgtEl>
                                        <p:attrNameLst>
                                          <p:attrName>style.opacity</p:attrName>
                                        </p:attrNameLst>
                                      </p:cBhvr>
                                      <p:to>
                                        <p:strVal val="0"/>
                                      </p:to>
                                    </p:set>
                                    <p:animEffect filter="image" prLst="opacity: 0">
                                      <p:cBhvr rctx="IE">
                                        <p:cTn id="7" dur="indefinite"/>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D0883938-C88C-4930-ADD9-9E41B2558AC2}"/>
              </a:ext>
            </a:extLst>
          </p:cNvPr>
          <p:cNvGraphicFramePr>
            <a:graphicFrameLocks/>
          </p:cNvGraphicFramePr>
          <p:nvPr>
            <p:extLst>
              <p:ext uri="{D42A27DB-BD31-4B8C-83A1-F6EECF244321}">
                <p14:modId xmlns:p14="http://schemas.microsoft.com/office/powerpoint/2010/main" val="3952879224"/>
              </p:ext>
            </p:extLst>
          </p:nvPr>
        </p:nvGraphicFramePr>
        <p:xfrm>
          <a:off x="621689" y="673710"/>
          <a:ext cx="10948621" cy="55105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26252901"/>
      </p:ext>
    </p:extLst>
  </p:cSld>
  <p:clrMapOvr>
    <a:masterClrMapping/>
  </p:clrMapOvr>
</p:sld>
</file>

<file path=ppt/theme/theme1.xml><?xml version="1.0" encoding="utf-8"?>
<a:theme xmlns:a="http://schemas.openxmlformats.org/drawingml/2006/main" name="Thème 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Powerpoint" id="{DD902F10-99D3-49BA-AA9C-F23FE4A48050}" vid="{33704EA4-8E50-4BF5-9F8E-845A360D52B2}"/>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Powerpoint</Template>
  <TotalTime>1513</TotalTime>
  <Words>769</Words>
  <Application>Microsoft Office PowerPoint</Application>
  <PresentationFormat>Grand écran</PresentationFormat>
  <Paragraphs>63</Paragraphs>
  <Slides>14</Slides>
  <Notes>0</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14</vt:i4>
      </vt:variant>
    </vt:vector>
  </HeadingPairs>
  <TitlesOfParts>
    <vt:vector size="19" baseType="lpstr">
      <vt:lpstr>Arial</vt:lpstr>
      <vt:lpstr>Calibri</vt:lpstr>
      <vt:lpstr>Calibri Light</vt:lpstr>
      <vt:lpstr>Thème Powerpoint</vt:lpstr>
      <vt:lpstr>1_Thème Office</vt:lpstr>
      <vt:lpstr>Informations conseil communal</vt:lpstr>
      <vt:lpstr>Police des constructions</vt:lpstr>
      <vt:lpstr>Routes</vt:lpstr>
      <vt:lpstr>Présentation PowerPoint</vt:lpstr>
      <vt:lpstr>Présentation PowerPoint</vt:lpstr>
      <vt:lpstr>Présentation PowerPoint</vt:lpstr>
      <vt:lpstr>Présentation PowerPoint</vt:lpstr>
      <vt:lpstr>Services industriels et éclairage public</vt:lpstr>
      <vt:lpstr>Présentation PowerPoint</vt:lpstr>
      <vt:lpstr>Présentation PowerPoint</vt:lpstr>
      <vt:lpstr>Transport et mobilité</vt:lpstr>
      <vt:lpstr>Etude hydrique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conseil communal</dc:title>
  <dc:creator>Gex Frédéric</dc:creator>
  <cp:lastModifiedBy>Gex Frédéric</cp:lastModifiedBy>
  <cp:revision>24</cp:revision>
  <dcterms:created xsi:type="dcterms:W3CDTF">2023-03-09T12:33:36Z</dcterms:created>
  <dcterms:modified xsi:type="dcterms:W3CDTF">2025-03-03T14:53:56Z</dcterms:modified>
</cp:coreProperties>
</file>