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56" r:id="rId3"/>
    <p:sldId id="503" r:id="rId4"/>
    <p:sldId id="472" r:id="rId5"/>
    <p:sldId id="561" r:id="rId6"/>
    <p:sldId id="535" r:id="rId7"/>
    <p:sldId id="562" r:id="rId8"/>
    <p:sldId id="555" r:id="rId9"/>
    <p:sldId id="541" r:id="rId10"/>
    <p:sldId id="538" r:id="rId11"/>
    <p:sldId id="264" r:id="rId12"/>
    <p:sldId id="265" r:id="rId13"/>
    <p:sldId id="266" r:id="rId14"/>
    <p:sldId id="564" r:id="rId15"/>
    <p:sldId id="268" r:id="rId16"/>
    <p:sldId id="563" r:id="rId17"/>
    <p:sldId id="270" r:id="rId18"/>
    <p:sldId id="272" r:id="rId19"/>
    <p:sldId id="275" r:id="rId20"/>
    <p:sldId id="274" r:id="rId21"/>
    <p:sldId id="558" r:id="rId22"/>
    <p:sldId id="565" r:id="rId23"/>
    <p:sldId id="566" r:id="rId24"/>
    <p:sldId id="258"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8" autoAdjust="0"/>
    <p:restoredTop sz="78639"/>
  </p:normalViewPr>
  <p:slideViewPr>
    <p:cSldViewPr snapToGrid="0">
      <p:cViewPr varScale="1">
        <p:scale>
          <a:sx n="99" d="100"/>
          <a:sy n="99" d="100"/>
        </p:scale>
        <p:origin x="2256"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AA1B78-D41B-46C6-9897-482311EBB9D6}" type="doc">
      <dgm:prSet loTypeId="urn:microsoft.com/office/officeart/2008/layout/HorizontalMultiLevelHierarchy" loCatId="hierarchy" qsTypeId="urn:microsoft.com/office/officeart/2005/8/quickstyle/simple1" qsCatId="simple" csTypeId="urn:microsoft.com/office/officeart/2005/8/colors/accent1_4" csCatId="accent1" phldr="1"/>
      <dgm:spPr/>
      <dgm:t>
        <a:bodyPr/>
        <a:lstStyle/>
        <a:p>
          <a:endParaRPr lang="fr-CH"/>
        </a:p>
      </dgm:t>
    </dgm:pt>
    <dgm:pt modelId="{2EFB0D93-B0F8-4672-8E3A-C2BF7A16D931}">
      <dgm:prSet phldrT="[Texte]" custT="1"/>
      <dgm:spPr>
        <a:solidFill>
          <a:srgbClr val="6EA0DC"/>
        </a:solidFill>
        <a:ln>
          <a:solidFill>
            <a:schemeClr val="tx1"/>
          </a:solidFill>
        </a:ln>
      </dgm:spPr>
      <dgm:t>
        <a:bodyPr/>
        <a:lstStyle/>
        <a:p>
          <a:r>
            <a:rPr lang="fr-CH" sz="4400" dirty="0"/>
            <a:t>35 Bâtiments</a:t>
          </a:r>
        </a:p>
      </dgm:t>
    </dgm:pt>
    <dgm:pt modelId="{8D241DDF-025A-41DB-AF2B-556493B84700}" type="parTrans" cxnId="{BB790CDA-436D-492C-BF6D-433CAE60E864}">
      <dgm:prSet/>
      <dgm:spPr/>
      <dgm:t>
        <a:bodyPr/>
        <a:lstStyle/>
        <a:p>
          <a:endParaRPr lang="fr-CH"/>
        </a:p>
      </dgm:t>
    </dgm:pt>
    <dgm:pt modelId="{8B61A762-0014-4927-9612-33180A0C0C3C}" type="sibTrans" cxnId="{BB790CDA-436D-492C-BF6D-433CAE60E864}">
      <dgm:prSet/>
      <dgm:spPr/>
      <dgm:t>
        <a:bodyPr/>
        <a:lstStyle/>
        <a:p>
          <a:endParaRPr lang="fr-CH"/>
        </a:p>
      </dgm:t>
    </dgm:pt>
    <dgm:pt modelId="{908D87A2-1271-4327-B1C7-3735AADDE7B3}">
      <dgm:prSet phldrT="[Texte]">
        <dgm:style>
          <a:lnRef idx="2">
            <a:schemeClr val="accent1">
              <a:shade val="50000"/>
            </a:schemeClr>
          </a:lnRef>
          <a:fillRef idx="1">
            <a:schemeClr val="accent1"/>
          </a:fillRef>
          <a:effectRef idx="0">
            <a:schemeClr val="accent1"/>
          </a:effectRef>
          <a:fontRef idx="minor">
            <a:schemeClr val="lt1"/>
          </a:fontRef>
        </dgm:style>
      </dgm:prSet>
      <dgm:spPr>
        <a:solidFill>
          <a:schemeClr val="accent5"/>
        </a:solidFill>
      </dgm:spPr>
      <dgm:t>
        <a:bodyPr/>
        <a:lstStyle/>
        <a:p>
          <a:r>
            <a:rPr lang="fr-CH" dirty="0">
              <a:solidFill>
                <a:schemeClr val="tx1"/>
              </a:solidFill>
            </a:rPr>
            <a:t>Gestion administrative</a:t>
          </a:r>
        </a:p>
      </dgm:t>
    </dgm:pt>
    <dgm:pt modelId="{0373910E-02D8-47B9-9D41-AF47B730C53D}" type="parTrans" cxnId="{0BA6D1A7-F67D-4582-BFE3-40E0624E081F}">
      <dgm:prSet/>
      <dgm:spPr>
        <a:ln>
          <a:solidFill>
            <a:srgbClr val="B2B2B2"/>
          </a:solidFill>
        </a:ln>
      </dgm:spPr>
      <dgm:t>
        <a:bodyPr/>
        <a:lstStyle/>
        <a:p>
          <a:endParaRPr lang="fr-CH"/>
        </a:p>
      </dgm:t>
    </dgm:pt>
    <dgm:pt modelId="{37941E4D-6DD6-417B-8ECF-B876A1DE7CB1}" type="sibTrans" cxnId="{0BA6D1A7-F67D-4582-BFE3-40E0624E081F}">
      <dgm:prSet/>
      <dgm:spPr/>
      <dgm:t>
        <a:bodyPr/>
        <a:lstStyle/>
        <a:p>
          <a:endParaRPr lang="fr-CH"/>
        </a:p>
      </dgm:t>
    </dgm:pt>
    <dgm:pt modelId="{2D760A5F-880F-4DDF-9EEC-AA58553FDAC5}">
      <dgm:prSet phldrT="[Texte]">
        <dgm:style>
          <a:lnRef idx="2">
            <a:schemeClr val="accent1">
              <a:shade val="50000"/>
            </a:schemeClr>
          </a:lnRef>
          <a:fillRef idx="1">
            <a:schemeClr val="accent1"/>
          </a:fillRef>
          <a:effectRef idx="0">
            <a:schemeClr val="accent1"/>
          </a:effectRef>
          <a:fontRef idx="minor">
            <a:schemeClr val="lt1"/>
          </a:fontRef>
        </dgm:style>
      </dgm:prSet>
      <dgm:spPr>
        <a:solidFill>
          <a:schemeClr val="accent5"/>
        </a:solidFill>
      </dgm:spPr>
      <dgm:t>
        <a:bodyPr/>
        <a:lstStyle/>
        <a:p>
          <a:r>
            <a:rPr lang="fr-CH" dirty="0">
              <a:solidFill>
                <a:schemeClr val="tx1"/>
              </a:solidFill>
            </a:rPr>
            <a:t>Bâtiments administratifs à usages multiples</a:t>
          </a:r>
        </a:p>
      </dgm:t>
    </dgm:pt>
    <dgm:pt modelId="{90FBD7B3-9DB3-4002-B8BF-DC5413727742}" type="parTrans" cxnId="{0CE2255C-579F-4A1F-8D4B-1E7325CBAA5F}">
      <dgm:prSet/>
      <dgm:spPr>
        <a:ln>
          <a:solidFill>
            <a:srgbClr val="B2B2B2"/>
          </a:solidFill>
        </a:ln>
      </dgm:spPr>
      <dgm:t>
        <a:bodyPr/>
        <a:lstStyle/>
        <a:p>
          <a:endParaRPr lang="fr-CH"/>
        </a:p>
      </dgm:t>
    </dgm:pt>
    <dgm:pt modelId="{665B0347-3DFB-4BFA-9E5B-C147D85ACC4D}" type="sibTrans" cxnId="{0CE2255C-579F-4A1F-8D4B-1E7325CBAA5F}">
      <dgm:prSet/>
      <dgm:spPr/>
      <dgm:t>
        <a:bodyPr/>
        <a:lstStyle/>
        <a:p>
          <a:endParaRPr lang="fr-CH"/>
        </a:p>
      </dgm:t>
    </dgm:pt>
    <dgm:pt modelId="{0E136992-F5E6-4401-B2A3-EFBE997AC54A}">
      <dgm:prSet phldrT="[Texte]">
        <dgm:style>
          <a:lnRef idx="2">
            <a:schemeClr val="accent1">
              <a:shade val="50000"/>
            </a:schemeClr>
          </a:lnRef>
          <a:fillRef idx="1">
            <a:schemeClr val="accent1"/>
          </a:fillRef>
          <a:effectRef idx="0">
            <a:schemeClr val="accent1"/>
          </a:effectRef>
          <a:fontRef idx="minor">
            <a:schemeClr val="lt1"/>
          </a:fontRef>
        </dgm:style>
      </dgm:prSet>
      <dgm:spPr>
        <a:solidFill>
          <a:schemeClr val="accent5"/>
        </a:solidFill>
      </dgm:spPr>
      <dgm:t>
        <a:bodyPr/>
        <a:lstStyle/>
        <a:p>
          <a:r>
            <a:rPr lang="fr-CH" dirty="0">
              <a:solidFill>
                <a:schemeClr val="tx1"/>
              </a:solidFill>
            </a:rPr>
            <a:t>Ecoles</a:t>
          </a:r>
        </a:p>
      </dgm:t>
    </dgm:pt>
    <dgm:pt modelId="{E66C4871-C2F9-4CA0-8C62-62BC58A1D25A}" type="parTrans" cxnId="{45718C1A-A1BD-48A2-9F78-B6A9FE8B0F72}">
      <dgm:prSet/>
      <dgm:spPr>
        <a:ln>
          <a:solidFill>
            <a:srgbClr val="B2B2B2"/>
          </a:solidFill>
        </a:ln>
      </dgm:spPr>
      <dgm:t>
        <a:bodyPr/>
        <a:lstStyle/>
        <a:p>
          <a:endParaRPr lang="fr-CH"/>
        </a:p>
      </dgm:t>
    </dgm:pt>
    <dgm:pt modelId="{749314BE-1BB2-4439-88AF-F38695906A78}" type="sibTrans" cxnId="{45718C1A-A1BD-48A2-9F78-B6A9FE8B0F72}">
      <dgm:prSet/>
      <dgm:spPr/>
      <dgm:t>
        <a:bodyPr/>
        <a:lstStyle/>
        <a:p>
          <a:endParaRPr lang="fr-CH"/>
        </a:p>
      </dgm:t>
    </dgm:pt>
    <dgm:pt modelId="{F66E438F-96D9-4599-9AE5-F8806F746172}">
      <dgm:prSet phldrT="[Texte]">
        <dgm:style>
          <a:lnRef idx="2">
            <a:schemeClr val="accent1">
              <a:shade val="50000"/>
            </a:schemeClr>
          </a:lnRef>
          <a:fillRef idx="1">
            <a:schemeClr val="accent1"/>
          </a:fillRef>
          <a:effectRef idx="0">
            <a:schemeClr val="accent1"/>
          </a:effectRef>
          <a:fontRef idx="minor">
            <a:schemeClr val="lt1"/>
          </a:fontRef>
        </dgm:style>
      </dgm:prSet>
      <dgm:spPr>
        <a:solidFill>
          <a:schemeClr val="accent5"/>
        </a:solidFill>
      </dgm:spPr>
      <dgm:t>
        <a:bodyPr/>
        <a:lstStyle/>
        <a:p>
          <a:r>
            <a:rPr lang="fr-CH" dirty="0">
              <a:solidFill>
                <a:schemeClr val="tx1"/>
              </a:solidFill>
            </a:rPr>
            <a:t>Immeubles PF</a:t>
          </a:r>
        </a:p>
      </dgm:t>
    </dgm:pt>
    <dgm:pt modelId="{CEB3F51A-15B1-4D41-92AC-B9A231134253}" type="parTrans" cxnId="{1DCA1A94-763C-49F7-B9F9-0BABEF05E508}">
      <dgm:prSet/>
      <dgm:spPr>
        <a:ln>
          <a:solidFill>
            <a:srgbClr val="B2B2B2"/>
          </a:solidFill>
        </a:ln>
      </dgm:spPr>
      <dgm:t>
        <a:bodyPr/>
        <a:lstStyle/>
        <a:p>
          <a:endParaRPr lang="fr-CH"/>
        </a:p>
      </dgm:t>
    </dgm:pt>
    <dgm:pt modelId="{83D52794-4A45-48DB-B68A-000C0A169E81}" type="sibTrans" cxnId="{1DCA1A94-763C-49F7-B9F9-0BABEF05E508}">
      <dgm:prSet/>
      <dgm:spPr/>
      <dgm:t>
        <a:bodyPr/>
        <a:lstStyle/>
        <a:p>
          <a:endParaRPr lang="fr-CH"/>
        </a:p>
      </dgm:t>
    </dgm:pt>
    <dgm:pt modelId="{11FF9D62-09FF-4916-96A5-ED1779B10664}" type="pres">
      <dgm:prSet presAssocID="{66AA1B78-D41B-46C6-9897-482311EBB9D6}" presName="Name0" presStyleCnt="0">
        <dgm:presLayoutVars>
          <dgm:chPref val="1"/>
          <dgm:dir/>
          <dgm:animOne val="branch"/>
          <dgm:animLvl val="lvl"/>
          <dgm:resizeHandles val="exact"/>
        </dgm:presLayoutVars>
      </dgm:prSet>
      <dgm:spPr/>
    </dgm:pt>
    <dgm:pt modelId="{208AA0D5-3D9E-44C0-9911-E29630F7D4A0}" type="pres">
      <dgm:prSet presAssocID="{2EFB0D93-B0F8-4672-8E3A-C2BF7A16D931}" presName="root1" presStyleCnt="0"/>
      <dgm:spPr/>
    </dgm:pt>
    <dgm:pt modelId="{F1BA3B8F-C7CE-4843-AD94-5DB40B37689C}" type="pres">
      <dgm:prSet presAssocID="{2EFB0D93-B0F8-4672-8E3A-C2BF7A16D931}" presName="LevelOneTextNode" presStyleLbl="node0" presStyleIdx="0" presStyleCnt="1">
        <dgm:presLayoutVars>
          <dgm:chPref val="3"/>
        </dgm:presLayoutVars>
      </dgm:prSet>
      <dgm:spPr/>
    </dgm:pt>
    <dgm:pt modelId="{CCAE1B1D-5269-4870-9F24-1B4C3820581C}" type="pres">
      <dgm:prSet presAssocID="{2EFB0D93-B0F8-4672-8E3A-C2BF7A16D931}" presName="level2hierChild" presStyleCnt="0"/>
      <dgm:spPr/>
    </dgm:pt>
    <dgm:pt modelId="{97FA623F-F124-4EF8-9D60-BB91DFA9E04A}" type="pres">
      <dgm:prSet presAssocID="{0373910E-02D8-47B9-9D41-AF47B730C53D}" presName="conn2-1" presStyleLbl="parChTrans1D2" presStyleIdx="0" presStyleCnt="4"/>
      <dgm:spPr/>
    </dgm:pt>
    <dgm:pt modelId="{700C4F1B-6B4B-4DBC-A0CF-99DE5891E307}" type="pres">
      <dgm:prSet presAssocID="{0373910E-02D8-47B9-9D41-AF47B730C53D}" presName="connTx" presStyleLbl="parChTrans1D2" presStyleIdx="0" presStyleCnt="4"/>
      <dgm:spPr/>
    </dgm:pt>
    <dgm:pt modelId="{F23C2D90-141F-43D8-BDB8-250BBF22C68E}" type="pres">
      <dgm:prSet presAssocID="{908D87A2-1271-4327-B1C7-3735AADDE7B3}" presName="root2" presStyleCnt="0"/>
      <dgm:spPr/>
    </dgm:pt>
    <dgm:pt modelId="{F0C42F26-1EC9-4D7D-9978-C08F2C12443C}" type="pres">
      <dgm:prSet presAssocID="{908D87A2-1271-4327-B1C7-3735AADDE7B3}" presName="LevelTwoTextNode" presStyleLbl="node2" presStyleIdx="0" presStyleCnt="4">
        <dgm:presLayoutVars>
          <dgm:chPref val="3"/>
        </dgm:presLayoutVars>
      </dgm:prSet>
      <dgm:spPr/>
    </dgm:pt>
    <dgm:pt modelId="{527B4A7E-3EED-40C1-A847-69592AFFD679}" type="pres">
      <dgm:prSet presAssocID="{908D87A2-1271-4327-B1C7-3735AADDE7B3}" presName="level3hierChild" presStyleCnt="0"/>
      <dgm:spPr/>
    </dgm:pt>
    <dgm:pt modelId="{E2F41A58-76DA-4419-9673-93A762891A24}" type="pres">
      <dgm:prSet presAssocID="{90FBD7B3-9DB3-4002-B8BF-DC5413727742}" presName="conn2-1" presStyleLbl="parChTrans1D2" presStyleIdx="1" presStyleCnt="4"/>
      <dgm:spPr/>
    </dgm:pt>
    <dgm:pt modelId="{4A40A38B-585B-48F4-9842-84B0E09B22C3}" type="pres">
      <dgm:prSet presAssocID="{90FBD7B3-9DB3-4002-B8BF-DC5413727742}" presName="connTx" presStyleLbl="parChTrans1D2" presStyleIdx="1" presStyleCnt="4"/>
      <dgm:spPr/>
    </dgm:pt>
    <dgm:pt modelId="{EB35ED93-5C26-4C79-BAFD-E46B3E03E5CB}" type="pres">
      <dgm:prSet presAssocID="{2D760A5F-880F-4DDF-9EEC-AA58553FDAC5}" presName="root2" presStyleCnt="0"/>
      <dgm:spPr/>
    </dgm:pt>
    <dgm:pt modelId="{88AED21F-AD1F-45C9-8C71-DCFD3CBAB66D}" type="pres">
      <dgm:prSet presAssocID="{2D760A5F-880F-4DDF-9EEC-AA58553FDAC5}" presName="LevelTwoTextNode" presStyleLbl="node2" presStyleIdx="1" presStyleCnt="4">
        <dgm:presLayoutVars>
          <dgm:chPref val="3"/>
        </dgm:presLayoutVars>
      </dgm:prSet>
      <dgm:spPr/>
    </dgm:pt>
    <dgm:pt modelId="{053FCF35-81F6-4AF6-B605-8D0D4143C118}" type="pres">
      <dgm:prSet presAssocID="{2D760A5F-880F-4DDF-9EEC-AA58553FDAC5}" presName="level3hierChild" presStyleCnt="0"/>
      <dgm:spPr/>
    </dgm:pt>
    <dgm:pt modelId="{1CAEBAAB-DCDE-400E-8323-A60F9D187937}" type="pres">
      <dgm:prSet presAssocID="{E66C4871-C2F9-4CA0-8C62-62BC58A1D25A}" presName="conn2-1" presStyleLbl="parChTrans1D2" presStyleIdx="2" presStyleCnt="4"/>
      <dgm:spPr/>
    </dgm:pt>
    <dgm:pt modelId="{651A1267-2FA0-4747-977A-A007A9E0ED02}" type="pres">
      <dgm:prSet presAssocID="{E66C4871-C2F9-4CA0-8C62-62BC58A1D25A}" presName="connTx" presStyleLbl="parChTrans1D2" presStyleIdx="2" presStyleCnt="4"/>
      <dgm:spPr/>
    </dgm:pt>
    <dgm:pt modelId="{DEABEAE2-EDF3-4994-BB12-C8587C2C292D}" type="pres">
      <dgm:prSet presAssocID="{0E136992-F5E6-4401-B2A3-EFBE997AC54A}" presName="root2" presStyleCnt="0"/>
      <dgm:spPr/>
    </dgm:pt>
    <dgm:pt modelId="{738F1B35-4739-458E-8980-A93AC309114A}" type="pres">
      <dgm:prSet presAssocID="{0E136992-F5E6-4401-B2A3-EFBE997AC54A}" presName="LevelTwoTextNode" presStyleLbl="node2" presStyleIdx="2" presStyleCnt="4">
        <dgm:presLayoutVars>
          <dgm:chPref val="3"/>
        </dgm:presLayoutVars>
      </dgm:prSet>
      <dgm:spPr/>
    </dgm:pt>
    <dgm:pt modelId="{8311B0A4-6B03-4BA0-B08A-E71EF83519B4}" type="pres">
      <dgm:prSet presAssocID="{0E136992-F5E6-4401-B2A3-EFBE997AC54A}" presName="level3hierChild" presStyleCnt="0"/>
      <dgm:spPr/>
    </dgm:pt>
    <dgm:pt modelId="{5F2B5712-6665-4413-BDFF-E8AAEC8DA903}" type="pres">
      <dgm:prSet presAssocID="{CEB3F51A-15B1-4D41-92AC-B9A231134253}" presName="conn2-1" presStyleLbl="parChTrans1D2" presStyleIdx="3" presStyleCnt="4"/>
      <dgm:spPr/>
    </dgm:pt>
    <dgm:pt modelId="{97B28DE5-9A76-4FF8-9B67-8AA057F4DA33}" type="pres">
      <dgm:prSet presAssocID="{CEB3F51A-15B1-4D41-92AC-B9A231134253}" presName="connTx" presStyleLbl="parChTrans1D2" presStyleIdx="3" presStyleCnt="4"/>
      <dgm:spPr/>
    </dgm:pt>
    <dgm:pt modelId="{AA7577C4-D9FD-487F-A505-C573A79B10F2}" type="pres">
      <dgm:prSet presAssocID="{F66E438F-96D9-4599-9AE5-F8806F746172}" presName="root2" presStyleCnt="0"/>
      <dgm:spPr/>
    </dgm:pt>
    <dgm:pt modelId="{C5891DBF-394A-464F-B169-9EAC91C2E4DC}" type="pres">
      <dgm:prSet presAssocID="{F66E438F-96D9-4599-9AE5-F8806F746172}" presName="LevelTwoTextNode" presStyleLbl="node2" presStyleIdx="3" presStyleCnt="4">
        <dgm:presLayoutVars>
          <dgm:chPref val="3"/>
        </dgm:presLayoutVars>
      </dgm:prSet>
      <dgm:spPr/>
    </dgm:pt>
    <dgm:pt modelId="{EF83E412-2F3C-417A-AA79-627DCF629CBE}" type="pres">
      <dgm:prSet presAssocID="{F66E438F-96D9-4599-9AE5-F8806F746172}" presName="level3hierChild" presStyleCnt="0"/>
      <dgm:spPr/>
    </dgm:pt>
  </dgm:ptLst>
  <dgm:cxnLst>
    <dgm:cxn modelId="{45718C1A-A1BD-48A2-9F78-B6A9FE8B0F72}" srcId="{2EFB0D93-B0F8-4672-8E3A-C2BF7A16D931}" destId="{0E136992-F5E6-4401-B2A3-EFBE997AC54A}" srcOrd="2" destOrd="0" parTransId="{E66C4871-C2F9-4CA0-8C62-62BC58A1D25A}" sibTransId="{749314BE-1BB2-4439-88AF-F38695906A78}"/>
    <dgm:cxn modelId="{34C34652-AC71-4BF9-8485-1E605C0DBBB9}" type="presOf" srcId="{E66C4871-C2F9-4CA0-8C62-62BC58A1D25A}" destId="{1CAEBAAB-DCDE-400E-8323-A60F9D187937}" srcOrd="0" destOrd="0" presId="urn:microsoft.com/office/officeart/2008/layout/HorizontalMultiLevelHierarchy"/>
    <dgm:cxn modelId="{0CE2255C-579F-4A1F-8D4B-1E7325CBAA5F}" srcId="{2EFB0D93-B0F8-4672-8E3A-C2BF7A16D931}" destId="{2D760A5F-880F-4DDF-9EEC-AA58553FDAC5}" srcOrd="1" destOrd="0" parTransId="{90FBD7B3-9DB3-4002-B8BF-DC5413727742}" sibTransId="{665B0347-3DFB-4BFA-9E5B-C147D85ACC4D}"/>
    <dgm:cxn modelId="{AA6F4868-B739-46E3-9638-DFB81002D3EE}" type="presOf" srcId="{0E136992-F5E6-4401-B2A3-EFBE997AC54A}" destId="{738F1B35-4739-458E-8980-A93AC309114A}" srcOrd="0" destOrd="0" presId="urn:microsoft.com/office/officeart/2008/layout/HorizontalMultiLevelHierarchy"/>
    <dgm:cxn modelId="{03B2117B-5555-4994-A359-817E9004F5EF}" type="presOf" srcId="{90FBD7B3-9DB3-4002-B8BF-DC5413727742}" destId="{4A40A38B-585B-48F4-9842-84B0E09B22C3}" srcOrd="1" destOrd="0" presId="urn:microsoft.com/office/officeart/2008/layout/HorizontalMultiLevelHierarchy"/>
    <dgm:cxn modelId="{9C39818C-9BB5-4B16-B131-4AA2BB7D0FEB}" type="presOf" srcId="{90FBD7B3-9DB3-4002-B8BF-DC5413727742}" destId="{E2F41A58-76DA-4419-9673-93A762891A24}" srcOrd="0" destOrd="0" presId="urn:microsoft.com/office/officeart/2008/layout/HorizontalMultiLevelHierarchy"/>
    <dgm:cxn modelId="{1DCA1A94-763C-49F7-B9F9-0BABEF05E508}" srcId="{2EFB0D93-B0F8-4672-8E3A-C2BF7A16D931}" destId="{F66E438F-96D9-4599-9AE5-F8806F746172}" srcOrd="3" destOrd="0" parTransId="{CEB3F51A-15B1-4D41-92AC-B9A231134253}" sibTransId="{83D52794-4A45-48DB-B68A-000C0A169E81}"/>
    <dgm:cxn modelId="{D8B02996-8BBB-497E-8FED-56AAF2812A40}" type="presOf" srcId="{0373910E-02D8-47B9-9D41-AF47B730C53D}" destId="{700C4F1B-6B4B-4DBC-A0CF-99DE5891E307}" srcOrd="1" destOrd="0" presId="urn:microsoft.com/office/officeart/2008/layout/HorizontalMultiLevelHierarchy"/>
    <dgm:cxn modelId="{E4390F9B-8CDC-4C03-AAD5-0A2DD438905B}" type="presOf" srcId="{E66C4871-C2F9-4CA0-8C62-62BC58A1D25A}" destId="{651A1267-2FA0-4747-977A-A007A9E0ED02}" srcOrd="1" destOrd="0" presId="urn:microsoft.com/office/officeart/2008/layout/HorizontalMultiLevelHierarchy"/>
    <dgm:cxn modelId="{F3D9AAA7-A84B-42B9-80EA-86A1C822D088}" type="presOf" srcId="{CEB3F51A-15B1-4D41-92AC-B9A231134253}" destId="{97B28DE5-9A76-4FF8-9B67-8AA057F4DA33}" srcOrd="1" destOrd="0" presId="urn:microsoft.com/office/officeart/2008/layout/HorizontalMultiLevelHierarchy"/>
    <dgm:cxn modelId="{0BA6D1A7-F67D-4582-BFE3-40E0624E081F}" srcId="{2EFB0D93-B0F8-4672-8E3A-C2BF7A16D931}" destId="{908D87A2-1271-4327-B1C7-3735AADDE7B3}" srcOrd="0" destOrd="0" parTransId="{0373910E-02D8-47B9-9D41-AF47B730C53D}" sibTransId="{37941E4D-6DD6-417B-8ECF-B876A1DE7CB1}"/>
    <dgm:cxn modelId="{A04DFEAD-DCA3-4F83-A387-E5C60428DE81}" type="presOf" srcId="{908D87A2-1271-4327-B1C7-3735AADDE7B3}" destId="{F0C42F26-1EC9-4D7D-9978-C08F2C12443C}" srcOrd="0" destOrd="0" presId="urn:microsoft.com/office/officeart/2008/layout/HorizontalMultiLevelHierarchy"/>
    <dgm:cxn modelId="{CFD9F3B5-3BAC-4574-9D44-4C5DE11BDB4B}" type="presOf" srcId="{2D760A5F-880F-4DDF-9EEC-AA58553FDAC5}" destId="{88AED21F-AD1F-45C9-8C71-DCFD3CBAB66D}" srcOrd="0" destOrd="0" presId="urn:microsoft.com/office/officeart/2008/layout/HorizontalMultiLevelHierarchy"/>
    <dgm:cxn modelId="{1FF221BD-2C87-4768-B0B4-606974484E7D}" type="presOf" srcId="{66AA1B78-D41B-46C6-9897-482311EBB9D6}" destId="{11FF9D62-09FF-4916-96A5-ED1779B10664}" srcOrd="0" destOrd="0" presId="urn:microsoft.com/office/officeart/2008/layout/HorizontalMultiLevelHierarchy"/>
    <dgm:cxn modelId="{E99394BE-3759-4556-A4F6-C0437FF49D4F}" type="presOf" srcId="{CEB3F51A-15B1-4D41-92AC-B9A231134253}" destId="{5F2B5712-6665-4413-BDFF-E8AAEC8DA903}" srcOrd="0" destOrd="0" presId="urn:microsoft.com/office/officeart/2008/layout/HorizontalMultiLevelHierarchy"/>
    <dgm:cxn modelId="{F0E689C8-D4D3-48D9-96AD-C027DA516E42}" type="presOf" srcId="{F66E438F-96D9-4599-9AE5-F8806F746172}" destId="{C5891DBF-394A-464F-B169-9EAC91C2E4DC}" srcOrd="0" destOrd="0" presId="urn:microsoft.com/office/officeart/2008/layout/HorizontalMultiLevelHierarchy"/>
    <dgm:cxn modelId="{939FD9CB-AE7A-4EF0-B427-FEBC3526328C}" type="presOf" srcId="{2EFB0D93-B0F8-4672-8E3A-C2BF7A16D931}" destId="{F1BA3B8F-C7CE-4843-AD94-5DB40B37689C}" srcOrd="0" destOrd="0" presId="urn:microsoft.com/office/officeart/2008/layout/HorizontalMultiLevelHierarchy"/>
    <dgm:cxn modelId="{6A9DB6CF-F3EF-405F-8687-40FA9A73280F}" type="presOf" srcId="{0373910E-02D8-47B9-9D41-AF47B730C53D}" destId="{97FA623F-F124-4EF8-9D60-BB91DFA9E04A}" srcOrd="0" destOrd="0" presId="urn:microsoft.com/office/officeart/2008/layout/HorizontalMultiLevelHierarchy"/>
    <dgm:cxn modelId="{BB790CDA-436D-492C-BF6D-433CAE60E864}" srcId="{66AA1B78-D41B-46C6-9897-482311EBB9D6}" destId="{2EFB0D93-B0F8-4672-8E3A-C2BF7A16D931}" srcOrd="0" destOrd="0" parTransId="{8D241DDF-025A-41DB-AF2B-556493B84700}" sibTransId="{8B61A762-0014-4927-9612-33180A0C0C3C}"/>
    <dgm:cxn modelId="{39035D98-B7CC-4DA2-90C6-4B29E2CAF0D8}" type="presParOf" srcId="{11FF9D62-09FF-4916-96A5-ED1779B10664}" destId="{208AA0D5-3D9E-44C0-9911-E29630F7D4A0}" srcOrd="0" destOrd="0" presId="urn:microsoft.com/office/officeart/2008/layout/HorizontalMultiLevelHierarchy"/>
    <dgm:cxn modelId="{526A997E-9D72-401C-87F8-8D4AC5CDB0ED}" type="presParOf" srcId="{208AA0D5-3D9E-44C0-9911-E29630F7D4A0}" destId="{F1BA3B8F-C7CE-4843-AD94-5DB40B37689C}" srcOrd="0" destOrd="0" presId="urn:microsoft.com/office/officeart/2008/layout/HorizontalMultiLevelHierarchy"/>
    <dgm:cxn modelId="{25970653-6FBF-4329-8C41-104F21E4BECF}" type="presParOf" srcId="{208AA0D5-3D9E-44C0-9911-E29630F7D4A0}" destId="{CCAE1B1D-5269-4870-9F24-1B4C3820581C}" srcOrd="1" destOrd="0" presId="urn:microsoft.com/office/officeart/2008/layout/HorizontalMultiLevelHierarchy"/>
    <dgm:cxn modelId="{1D52188E-D6BD-4C04-8C4E-3CC9A70FDD7E}" type="presParOf" srcId="{CCAE1B1D-5269-4870-9F24-1B4C3820581C}" destId="{97FA623F-F124-4EF8-9D60-BB91DFA9E04A}" srcOrd="0" destOrd="0" presId="urn:microsoft.com/office/officeart/2008/layout/HorizontalMultiLevelHierarchy"/>
    <dgm:cxn modelId="{D8964523-DDCA-49FB-8A7A-73AC439A83F8}" type="presParOf" srcId="{97FA623F-F124-4EF8-9D60-BB91DFA9E04A}" destId="{700C4F1B-6B4B-4DBC-A0CF-99DE5891E307}" srcOrd="0" destOrd="0" presId="urn:microsoft.com/office/officeart/2008/layout/HorizontalMultiLevelHierarchy"/>
    <dgm:cxn modelId="{C6F00559-0B19-4EB3-AB10-63DA1A9A86BF}" type="presParOf" srcId="{CCAE1B1D-5269-4870-9F24-1B4C3820581C}" destId="{F23C2D90-141F-43D8-BDB8-250BBF22C68E}" srcOrd="1" destOrd="0" presId="urn:microsoft.com/office/officeart/2008/layout/HorizontalMultiLevelHierarchy"/>
    <dgm:cxn modelId="{B0B3BF98-391D-4DB8-A45A-16EEB039F31C}" type="presParOf" srcId="{F23C2D90-141F-43D8-BDB8-250BBF22C68E}" destId="{F0C42F26-1EC9-4D7D-9978-C08F2C12443C}" srcOrd="0" destOrd="0" presId="urn:microsoft.com/office/officeart/2008/layout/HorizontalMultiLevelHierarchy"/>
    <dgm:cxn modelId="{C656B311-A0AD-4EEF-8C7C-F06E1315FDB2}" type="presParOf" srcId="{F23C2D90-141F-43D8-BDB8-250BBF22C68E}" destId="{527B4A7E-3EED-40C1-A847-69592AFFD679}" srcOrd="1" destOrd="0" presId="urn:microsoft.com/office/officeart/2008/layout/HorizontalMultiLevelHierarchy"/>
    <dgm:cxn modelId="{0F9CBC8D-F033-4CBB-9FAA-4821C79DE993}" type="presParOf" srcId="{CCAE1B1D-5269-4870-9F24-1B4C3820581C}" destId="{E2F41A58-76DA-4419-9673-93A762891A24}" srcOrd="2" destOrd="0" presId="urn:microsoft.com/office/officeart/2008/layout/HorizontalMultiLevelHierarchy"/>
    <dgm:cxn modelId="{7D72C190-14E8-4D71-9277-3046E7EE4A9C}" type="presParOf" srcId="{E2F41A58-76DA-4419-9673-93A762891A24}" destId="{4A40A38B-585B-48F4-9842-84B0E09B22C3}" srcOrd="0" destOrd="0" presId="urn:microsoft.com/office/officeart/2008/layout/HorizontalMultiLevelHierarchy"/>
    <dgm:cxn modelId="{81D4DA9B-5BB7-406B-B3D2-2EB8C0154739}" type="presParOf" srcId="{CCAE1B1D-5269-4870-9F24-1B4C3820581C}" destId="{EB35ED93-5C26-4C79-BAFD-E46B3E03E5CB}" srcOrd="3" destOrd="0" presId="urn:microsoft.com/office/officeart/2008/layout/HorizontalMultiLevelHierarchy"/>
    <dgm:cxn modelId="{C84BBAFF-64F2-4915-B97A-C0FFD62F0087}" type="presParOf" srcId="{EB35ED93-5C26-4C79-BAFD-E46B3E03E5CB}" destId="{88AED21F-AD1F-45C9-8C71-DCFD3CBAB66D}" srcOrd="0" destOrd="0" presId="urn:microsoft.com/office/officeart/2008/layout/HorizontalMultiLevelHierarchy"/>
    <dgm:cxn modelId="{54D41F69-2E02-4DD0-8B61-AA45B0C732A6}" type="presParOf" srcId="{EB35ED93-5C26-4C79-BAFD-E46B3E03E5CB}" destId="{053FCF35-81F6-4AF6-B605-8D0D4143C118}" srcOrd="1" destOrd="0" presId="urn:microsoft.com/office/officeart/2008/layout/HorizontalMultiLevelHierarchy"/>
    <dgm:cxn modelId="{DA97768F-F5D9-4D50-AE15-56DFEBCE719D}" type="presParOf" srcId="{CCAE1B1D-5269-4870-9F24-1B4C3820581C}" destId="{1CAEBAAB-DCDE-400E-8323-A60F9D187937}" srcOrd="4" destOrd="0" presId="urn:microsoft.com/office/officeart/2008/layout/HorizontalMultiLevelHierarchy"/>
    <dgm:cxn modelId="{FE152877-5A2D-47E4-8B9D-B1C10CE66A5D}" type="presParOf" srcId="{1CAEBAAB-DCDE-400E-8323-A60F9D187937}" destId="{651A1267-2FA0-4747-977A-A007A9E0ED02}" srcOrd="0" destOrd="0" presId="urn:microsoft.com/office/officeart/2008/layout/HorizontalMultiLevelHierarchy"/>
    <dgm:cxn modelId="{101B7A97-B862-4CBC-9CBE-4B8CA785EF16}" type="presParOf" srcId="{CCAE1B1D-5269-4870-9F24-1B4C3820581C}" destId="{DEABEAE2-EDF3-4994-BB12-C8587C2C292D}" srcOrd="5" destOrd="0" presId="urn:microsoft.com/office/officeart/2008/layout/HorizontalMultiLevelHierarchy"/>
    <dgm:cxn modelId="{6847DD63-ED28-45B1-9B0A-26953E2E539D}" type="presParOf" srcId="{DEABEAE2-EDF3-4994-BB12-C8587C2C292D}" destId="{738F1B35-4739-458E-8980-A93AC309114A}" srcOrd="0" destOrd="0" presId="urn:microsoft.com/office/officeart/2008/layout/HorizontalMultiLevelHierarchy"/>
    <dgm:cxn modelId="{7F39FF52-0EBA-4FCB-B97D-6C087DC481B8}" type="presParOf" srcId="{DEABEAE2-EDF3-4994-BB12-C8587C2C292D}" destId="{8311B0A4-6B03-4BA0-B08A-E71EF83519B4}" srcOrd="1" destOrd="0" presId="urn:microsoft.com/office/officeart/2008/layout/HorizontalMultiLevelHierarchy"/>
    <dgm:cxn modelId="{D22B120D-6AF4-4A45-AA19-2C7F85E2AAA8}" type="presParOf" srcId="{CCAE1B1D-5269-4870-9F24-1B4C3820581C}" destId="{5F2B5712-6665-4413-BDFF-E8AAEC8DA903}" srcOrd="6" destOrd="0" presId="urn:microsoft.com/office/officeart/2008/layout/HorizontalMultiLevelHierarchy"/>
    <dgm:cxn modelId="{1153D477-4E29-4782-9889-94FF9012FC2D}" type="presParOf" srcId="{5F2B5712-6665-4413-BDFF-E8AAEC8DA903}" destId="{97B28DE5-9A76-4FF8-9B67-8AA057F4DA33}" srcOrd="0" destOrd="0" presId="urn:microsoft.com/office/officeart/2008/layout/HorizontalMultiLevelHierarchy"/>
    <dgm:cxn modelId="{6CC0E08D-6DB5-4AF7-BF25-DDEE0D6988F6}" type="presParOf" srcId="{CCAE1B1D-5269-4870-9F24-1B4C3820581C}" destId="{AA7577C4-D9FD-487F-A505-C573A79B10F2}" srcOrd="7" destOrd="0" presId="urn:microsoft.com/office/officeart/2008/layout/HorizontalMultiLevelHierarchy"/>
    <dgm:cxn modelId="{18EC0F27-C361-4F93-9186-1C1FE8B1BC9B}" type="presParOf" srcId="{AA7577C4-D9FD-487F-A505-C573A79B10F2}" destId="{C5891DBF-394A-464F-B169-9EAC91C2E4DC}" srcOrd="0" destOrd="0" presId="urn:microsoft.com/office/officeart/2008/layout/HorizontalMultiLevelHierarchy"/>
    <dgm:cxn modelId="{EC0A1C0A-6012-45A9-B603-387FC61D66EA}" type="presParOf" srcId="{AA7577C4-D9FD-487F-A505-C573A79B10F2}" destId="{EF83E412-2F3C-417A-AA79-627DCF629CBE}"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55B94C-405F-4F14-B7E4-180D54EC4C69}"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fr-CH"/>
        </a:p>
      </dgm:t>
    </dgm:pt>
    <dgm:pt modelId="{6987123E-7229-4177-96CD-AD2F851BE721}">
      <dgm:prSet phldrT="[Texte]"/>
      <dgm:spPr>
        <a:solidFill>
          <a:srgbClr val="599C87"/>
        </a:solidFill>
      </dgm:spPr>
      <dgm:t>
        <a:bodyPr/>
        <a:lstStyle/>
        <a:p>
          <a:r>
            <a:rPr lang="fr-CH" dirty="0"/>
            <a:t>Tout ménage</a:t>
          </a:r>
        </a:p>
      </dgm:t>
    </dgm:pt>
    <dgm:pt modelId="{4A494A1E-498D-4178-AFAA-D936A6A208A0}" type="parTrans" cxnId="{2275D569-735D-4611-97EA-E1FBAD8C547A}">
      <dgm:prSet/>
      <dgm:spPr/>
      <dgm:t>
        <a:bodyPr/>
        <a:lstStyle/>
        <a:p>
          <a:endParaRPr lang="fr-CH"/>
        </a:p>
      </dgm:t>
    </dgm:pt>
    <dgm:pt modelId="{5D446019-3FDF-49DA-8B61-9FBD1DF55F18}" type="sibTrans" cxnId="{2275D569-735D-4611-97EA-E1FBAD8C547A}">
      <dgm:prSet/>
      <dgm:spPr/>
      <dgm:t>
        <a:bodyPr/>
        <a:lstStyle/>
        <a:p>
          <a:endParaRPr lang="fr-CH"/>
        </a:p>
      </dgm:t>
    </dgm:pt>
    <dgm:pt modelId="{D04A6EA5-69C9-44D7-AE6F-6E1796766FD9}">
      <dgm:prSet phldrT="[Texte]" custT="1"/>
      <dgm:spPr/>
      <dgm:t>
        <a:bodyPr/>
        <a:lstStyle/>
        <a:p>
          <a:pPr>
            <a:buFontTx/>
            <a:buNone/>
          </a:pPr>
          <a:endParaRPr lang="fr-CH" sz="1800" b="1" dirty="0">
            <a:solidFill>
              <a:srgbClr val="0070C0"/>
            </a:solidFill>
          </a:endParaRPr>
        </a:p>
      </dgm:t>
    </dgm:pt>
    <dgm:pt modelId="{D898AE15-A5DF-4555-9F5F-D1B683EDA3E7}" type="parTrans" cxnId="{1F78C666-6359-4829-968E-193A26F3AE7D}">
      <dgm:prSet/>
      <dgm:spPr/>
      <dgm:t>
        <a:bodyPr/>
        <a:lstStyle/>
        <a:p>
          <a:endParaRPr lang="fr-CH"/>
        </a:p>
      </dgm:t>
    </dgm:pt>
    <dgm:pt modelId="{1C41B69D-C776-468B-8F20-E07168574C12}" type="sibTrans" cxnId="{1F78C666-6359-4829-968E-193A26F3AE7D}">
      <dgm:prSet/>
      <dgm:spPr/>
      <dgm:t>
        <a:bodyPr/>
        <a:lstStyle/>
        <a:p>
          <a:endParaRPr lang="fr-CH"/>
        </a:p>
      </dgm:t>
    </dgm:pt>
    <dgm:pt modelId="{F18E694A-84EF-4C4D-98CD-3D8A78E7F354}">
      <dgm:prSet phldrT="[Texte]"/>
      <dgm:spPr>
        <a:solidFill>
          <a:srgbClr val="599C87"/>
        </a:solidFill>
      </dgm:spPr>
      <dgm:t>
        <a:bodyPr/>
        <a:lstStyle/>
        <a:p>
          <a:r>
            <a:rPr lang="fr-CH" dirty="0"/>
            <a:t>Boissons &amp; Nourriture</a:t>
          </a:r>
        </a:p>
      </dgm:t>
    </dgm:pt>
    <dgm:pt modelId="{A68383E5-8109-43CF-87F1-6C1C091C70D5}" type="parTrans" cxnId="{32AD9A0A-C07D-422D-B863-49F9B6D2EDAB}">
      <dgm:prSet/>
      <dgm:spPr/>
      <dgm:t>
        <a:bodyPr/>
        <a:lstStyle/>
        <a:p>
          <a:endParaRPr lang="fr-CH"/>
        </a:p>
      </dgm:t>
    </dgm:pt>
    <dgm:pt modelId="{7DBA4EAB-A707-41BE-8243-00654B80B64F}" type="sibTrans" cxnId="{32AD9A0A-C07D-422D-B863-49F9B6D2EDAB}">
      <dgm:prSet/>
      <dgm:spPr/>
      <dgm:t>
        <a:bodyPr/>
        <a:lstStyle/>
        <a:p>
          <a:endParaRPr lang="fr-CH"/>
        </a:p>
      </dgm:t>
    </dgm:pt>
    <dgm:pt modelId="{49A5C2EA-E198-45C1-BAAE-698EC298947D}">
      <dgm:prSet phldrT="[Texte]" custT="1"/>
      <dgm:spPr/>
      <dgm:t>
        <a:bodyPr/>
        <a:lstStyle/>
        <a:p>
          <a:pPr>
            <a:buFontTx/>
            <a:buNone/>
          </a:pPr>
          <a:endParaRPr lang="fr-CH" sz="1800" b="1" dirty="0">
            <a:solidFill>
              <a:srgbClr val="0070C0"/>
            </a:solidFill>
          </a:endParaRPr>
        </a:p>
      </dgm:t>
    </dgm:pt>
    <dgm:pt modelId="{CFAE8013-3E29-4282-BEB1-E5962CDBD9C1}" type="parTrans" cxnId="{D2D8922E-96C9-4CAD-B136-F43C864116B7}">
      <dgm:prSet/>
      <dgm:spPr/>
      <dgm:t>
        <a:bodyPr/>
        <a:lstStyle/>
        <a:p>
          <a:endParaRPr lang="fr-CH"/>
        </a:p>
      </dgm:t>
    </dgm:pt>
    <dgm:pt modelId="{FD29D2D1-27E1-44C6-945B-292B841A09F1}" type="sibTrans" cxnId="{D2D8922E-96C9-4CAD-B136-F43C864116B7}">
      <dgm:prSet/>
      <dgm:spPr/>
      <dgm:t>
        <a:bodyPr/>
        <a:lstStyle/>
        <a:p>
          <a:endParaRPr lang="fr-CH"/>
        </a:p>
      </dgm:t>
    </dgm:pt>
    <dgm:pt modelId="{5ACB5449-92F9-42F2-B936-EA35A2E54660}">
      <dgm:prSet phldrT="[Texte]"/>
      <dgm:spPr>
        <a:solidFill>
          <a:srgbClr val="599C87"/>
        </a:solidFill>
      </dgm:spPr>
      <dgm:t>
        <a:bodyPr/>
        <a:lstStyle/>
        <a:p>
          <a:r>
            <a:rPr lang="fr-CH" dirty="0"/>
            <a:t>Location d’une tente</a:t>
          </a:r>
        </a:p>
      </dgm:t>
    </dgm:pt>
    <dgm:pt modelId="{69E768D4-168D-4902-8A8F-F0D17819C634}" type="parTrans" cxnId="{3B705D42-B17B-4E1B-A220-705CF7804602}">
      <dgm:prSet/>
      <dgm:spPr/>
      <dgm:t>
        <a:bodyPr/>
        <a:lstStyle/>
        <a:p>
          <a:endParaRPr lang="fr-CH"/>
        </a:p>
      </dgm:t>
    </dgm:pt>
    <dgm:pt modelId="{E61C9C36-F6C3-4E5E-A481-9B75CB6040EC}" type="sibTrans" cxnId="{3B705D42-B17B-4E1B-A220-705CF7804602}">
      <dgm:prSet/>
      <dgm:spPr/>
      <dgm:t>
        <a:bodyPr/>
        <a:lstStyle/>
        <a:p>
          <a:endParaRPr lang="fr-CH"/>
        </a:p>
      </dgm:t>
    </dgm:pt>
    <dgm:pt modelId="{2992AB44-B1A9-4846-A99C-175E1AA94296}">
      <dgm:prSet phldrT="[Texte]" custT="1"/>
      <dgm:spPr/>
      <dgm:t>
        <a:bodyPr/>
        <a:lstStyle/>
        <a:p>
          <a:pPr>
            <a:buFontTx/>
            <a:buNone/>
          </a:pPr>
          <a:r>
            <a:rPr lang="fr-CH" sz="1600" dirty="0"/>
            <a:t>Prestations de services de tiers</a:t>
          </a:r>
          <a:endParaRPr lang="fr-CH" sz="1800" b="1" dirty="0">
            <a:solidFill>
              <a:srgbClr val="0070C0"/>
            </a:solidFill>
          </a:endParaRPr>
        </a:p>
      </dgm:t>
    </dgm:pt>
    <dgm:pt modelId="{E593A14E-FFFF-4E38-BA54-1CEBA23928C4}" type="parTrans" cxnId="{96D6DD3F-62C0-4113-BF85-CF7A67733B82}">
      <dgm:prSet/>
      <dgm:spPr/>
      <dgm:t>
        <a:bodyPr/>
        <a:lstStyle/>
        <a:p>
          <a:endParaRPr lang="fr-CH"/>
        </a:p>
      </dgm:t>
    </dgm:pt>
    <dgm:pt modelId="{36D1D6B2-D1B7-4745-BD87-B6875049FB76}" type="sibTrans" cxnId="{96D6DD3F-62C0-4113-BF85-CF7A67733B82}">
      <dgm:prSet/>
      <dgm:spPr/>
      <dgm:t>
        <a:bodyPr/>
        <a:lstStyle/>
        <a:p>
          <a:endParaRPr lang="fr-CH"/>
        </a:p>
      </dgm:t>
    </dgm:pt>
    <dgm:pt modelId="{0C87394A-6A89-465F-853D-F8842BBCAD8F}">
      <dgm:prSet phldrT="[Texte]" custT="1"/>
      <dgm:spPr/>
      <dgm:t>
        <a:bodyPr/>
        <a:lstStyle/>
        <a:p>
          <a:pPr>
            <a:buFontTx/>
            <a:buNone/>
          </a:pPr>
          <a:r>
            <a:rPr lang="fr-CH" sz="1600" dirty="0"/>
            <a:t>Imprimés,</a:t>
          </a:r>
        </a:p>
      </dgm:t>
    </dgm:pt>
    <dgm:pt modelId="{B759D98A-9427-4953-92D9-59A416D9CB02}" type="parTrans" cxnId="{F214FFC7-E54C-4DE8-A8AB-5753F028BF80}">
      <dgm:prSet/>
      <dgm:spPr/>
      <dgm:t>
        <a:bodyPr/>
        <a:lstStyle/>
        <a:p>
          <a:endParaRPr lang="fr-CH"/>
        </a:p>
      </dgm:t>
    </dgm:pt>
    <dgm:pt modelId="{181F761B-1F34-4398-AF43-A44D340B2EC5}" type="sibTrans" cxnId="{F214FFC7-E54C-4DE8-A8AB-5753F028BF80}">
      <dgm:prSet/>
      <dgm:spPr/>
      <dgm:t>
        <a:bodyPr/>
        <a:lstStyle/>
        <a:p>
          <a:endParaRPr lang="fr-CH"/>
        </a:p>
      </dgm:t>
    </dgm:pt>
    <dgm:pt modelId="{51CEE726-5B05-4412-8373-1CFF04B86A86}">
      <dgm:prSet phldrT="[Texte]" custT="1"/>
      <dgm:spPr/>
      <dgm:t>
        <a:bodyPr/>
        <a:lstStyle/>
        <a:p>
          <a:pPr>
            <a:buFontTx/>
            <a:buNone/>
          </a:pPr>
          <a:r>
            <a:rPr lang="fr-CH" sz="1600" dirty="0"/>
            <a:t>publication</a:t>
          </a:r>
        </a:p>
      </dgm:t>
    </dgm:pt>
    <dgm:pt modelId="{21A4AFAF-570A-43DD-A90B-D054B19E6641}" type="parTrans" cxnId="{C8844A3D-A206-4DBE-A65F-2DC5B246597C}">
      <dgm:prSet/>
      <dgm:spPr/>
      <dgm:t>
        <a:bodyPr/>
        <a:lstStyle/>
        <a:p>
          <a:endParaRPr lang="fr-CH"/>
        </a:p>
      </dgm:t>
    </dgm:pt>
    <dgm:pt modelId="{E5E70FEB-4237-461C-8B32-7C6DED468A2C}" type="sibTrans" cxnId="{C8844A3D-A206-4DBE-A65F-2DC5B246597C}">
      <dgm:prSet/>
      <dgm:spPr/>
      <dgm:t>
        <a:bodyPr/>
        <a:lstStyle/>
        <a:p>
          <a:endParaRPr lang="fr-CH"/>
        </a:p>
      </dgm:t>
    </dgm:pt>
    <dgm:pt modelId="{749B0E3D-53CE-4EED-BDAF-12CB4A695593}">
      <dgm:prSet phldrT="[Texte]" custT="1"/>
      <dgm:spPr/>
      <dgm:t>
        <a:bodyPr/>
        <a:lstStyle/>
        <a:p>
          <a:pPr>
            <a:buFontTx/>
            <a:buNone/>
          </a:pPr>
          <a:r>
            <a:rPr lang="fr-CH" sz="1600" dirty="0"/>
            <a:t>Prestations de services de tiers</a:t>
          </a:r>
        </a:p>
      </dgm:t>
    </dgm:pt>
    <dgm:pt modelId="{C01A1306-3DE4-4413-B517-29DA0CC42182}" type="parTrans" cxnId="{CE14B717-9A92-4510-B4F0-4F873CA9DD66}">
      <dgm:prSet/>
      <dgm:spPr/>
      <dgm:t>
        <a:bodyPr/>
        <a:lstStyle/>
        <a:p>
          <a:endParaRPr lang="fr-CH"/>
        </a:p>
      </dgm:t>
    </dgm:pt>
    <dgm:pt modelId="{AB47BB91-3404-4F29-9246-7AE73291898E}" type="sibTrans" cxnId="{CE14B717-9A92-4510-B4F0-4F873CA9DD66}">
      <dgm:prSet/>
      <dgm:spPr/>
      <dgm:t>
        <a:bodyPr/>
        <a:lstStyle/>
        <a:p>
          <a:endParaRPr lang="fr-CH"/>
        </a:p>
      </dgm:t>
    </dgm:pt>
    <dgm:pt modelId="{07895949-ED80-4FA8-A73A-342F85D58E53}" type="pres">
      <dgm:prSet presAssocID="{FC55B94C-405F-4F14-B7E4-180D54EC4C69}" presName="composite" presStyleCnt="0">
        <dgm:presLayoutVars>
          <dgm:chMax val="5"/>
          <dgm:dir/>
          <dgm:animLvl val="ctr"/>
          <dgm:resizeHandles val="exact"/>
        </dgm:presLayoutVars>
      </dgm:prSet>
      <dgm:spPr/>
    </dgm:pt>
    <dgm:pt modelId="{E3C605AE-B43A-4510-8D47-510672086693}" type="pres">
      <dgm:prSet presAssocID="{FC55B94C-405F-4F14-B7E4-180D54EC4C69}" presName="cycle" presStyleCnt="0"/>
      <dgm:spPr/>
    </dgm:pt>
    <dgm:pt modelId="{F9D9F20C-F289-40F5-8D2C-065AFEFB4F4B}" type="pres">
      <dgm:prSet presAssocID="{FC55B94C-405F-4F14-B7E4-180D54EC4C69}" presName="centerShape" presStyleCnt="0"/>
      <dgm:spPr/>
    </dgm:pt>
    <dgm:pt modelId="{3612182B-06F1-4480-A122-8438EE91E423}" type="pres">
      <dgm:prSet presAssocID="{FC55B94C-405F-4F14-B7E4-180D54EC4C69}" presName="connSite" presStyleLbl="node1" presStyleIdx="0" presStyleCnt="4"/>
      <dgm:spPr/>
    </dgm:pt>
    <dgm:pt modelId="{75B59EA2-6B30-463D-A599-44647D796D38}" type="pres">
      <dgm:prSet presAssocID="{FC55B94C-405F-4F14-B7E4-180D54EC4C69}" presName="visibl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Feux d’artifice avec un remplissage uni"/>
        </a:ext>
      </dgm:extLst>
    </dgm:pt>
    <dgm:pt modelId="{53E49AFE-B6C2-49D7-A5CC-CECB46778139}" type="pres">
      <dgm:prSet presAssocID="{4A494A1E-498D-4178-AFAA-D936A6A208A0}" presName="Name25" presStyleLbl="parChTrans1D1" presStyleIdx="0" presStyleCnt="3"/>
      <dgm:spPr/>
    </dgm:pt>
    <dgm:pt modelId="{90BAB68D-C602-432A-9FBF-0B9BC7793B8D}" type="pres">
      <dgm:prSet presAssocID="{6987123E-7229-4177-96CD-AD2F851BE721}" presName="node" presStyleCnt="0"/>
      <dgm:spPr/>
    </dgm:pt>
    <dgm:pt modelId="{3F321221-0EF8-47C6-BB24-E2007EB89EF5}" type="pres">
      <dgm:prSet presAssocID="{6987123E-7229-4177-96CD-AD2F851BE721}" presName="parentNode" presStyleLbl="node1" presStyleIdx="1" presStyleCnt="4">
        <dgm:presLayoutVars>
          <dgm:chMax val="1"/>
          <dgm:bulletEnabled val="1"/>
        </dgm:presLayoutVars>
      </dgm:prSet>
      <dgm:spPr/>
    </dgm:pt>
    <dgm:pt modelId="{35A174D2-8A49-4323-B317-4EAAA53990B4}" type="pres">
      <dgm:prSet presAssocID="{6987123E-7229-4177-96CD-AD2F851BE721}" presName="childNode" presStyleLbl="revTx" presStyleIdx="0" presStyleCnt="3">
        <dgm:presLayoutVars>
          <dgm:bulletEnabled val="1"/>
        </dgm:presLayoutVars>
      </dgm:prSet>
      <dgm:spPr/>
    </dgm:pt>
    <dgm:pt modelId="{C984C936-E2CA-4911-8360-94D68CF9DD82}" type="pres">
      <dgm:prSet presAssocID="{A68383E5-8109-43CF-87F1-6C1C091C70D5}" presName="Name25" presStyleLbl="parChTrans1D1" presStyleIdx="1" presStyleCnt="3"/>
      <dgm:spPr/>
    </dgm:pt>
    <dgm:pt modelId="{CEB1F979-45CE-4F7A-98E2-E3D874C66550}" type="pres">
      <dgm:prSet presAssocID="{F18E694A-84EF-4C4D-98CD-3D8A78E7F354}" presName="node" presStyleCnt="0"/>
      <dgm:spPr/>
    </dgm:pt>
    <dgm:pt modelId="{E5F555F8-22DF-4C88-BC2A-285DED0C650D}" type="pres">
      <dgm:prSet presAssocID="{F18E694A-84EF-4C4D-98CD-3D8A78E7F354}" presName="parentNode" presStyleLbl="node1" presStyleIdx="2" presStyleCnt="4">
        <dgm:presLayoutVars>
          <dgm:chMax val="1"/>
          <dgm:bulletEnabled val="1"/>
        </dgm:presLayoutVars>
      </dgm:prSet>
      <dgm:spPr/>
    </dgm:pt>
    <dgm:pt modelId="{91CA407A-5DFC-4267-8EFD-559968031DD3}" type="pres">
      <dgm:prSet presAssocID="{F18E694A-84EF-4C4D-98CD-3D8A78E7F354}" presName="childNode" presStyleLbl="revTx" presStyleIdx="1" presStyleCnt="3">
        <dgm:presLayoutVars>
          <dgm:bulletEnabled val="1"/>
        </dgm:presLayoutVars>
      </dgm:prSet>
      <dgm:spPr/>
    </dgm:pt>
    <dgm:pt modelId="{B06EFE26-3D9B-4DF6-9EBF-D528B1D2A428}" type="pres">
      <dgm:prSet presAssocID="{69E768D4-168D-4902-8A8F-F0D17819C634}" presName="Name25" presStyleLbl="parChTrans1D1" presStyleIdx="2" presStyleCnt="3"/>
      <dgm:spPr/>
    </dgm:pt>
    <dgm:pt modelId="{8ECF13BB-1C05-4B08-BC41-71036152AD6D}" type="pres">
      <dgm:prSet presAssocID="{5ACB5449-92F9-42F2-B936-EA35A2E54660}" presName="node" presStyleCnt="0"/>
      <dgm:spPr/>
    </dgm:pt>
    <dgm:pt modelId="{8765127A-36C0-4BE8-BE95-3DF9AF3B8FB0}" type="pres">
      <dgm:prSet presAssocID="{5ACB5449-92F9-42F2-B936-EA35A2E54660}" presName="parentNode" presStyleLbl="node1" presStyleIdx="3" presStyleCnt="4">
        <dgm:presLayoutVars>
          <dgm:chMax val="1"/>
          <dgm:bulletEnabled val="1"/>
        </dgm:presLayoutVars>
      </dgm:prSet>
      <dgm:spPr/>
    </dgm:pt>
    <dgm:pt modelId="{EEC42125-2543-4F2D-9163-6516AEA5363C}" type="pres">
      <dgm:prSet presAssocID="{5ACB5449-92F9-42F2-B936-EA35A2E54660}" presName="childNode" presStyleLbl="revTx" presStyleIdx="2" presStyleCnt="3">
        <dgm:presLayoutVars>
          <dgm:bulletEnabled val="1"/>
        </dgm:presLayoutVars>
      </dgm:prSet>
      <dgm:spPr/>
    </dgm:pt>
  </dgm:ptLst>
  <dgm:cxnLst>
    <dgm:cxn modelId="{266C1508-5589-431A-8F4F-E6F9F678D97A}" type="presOf" srcId="{6987123E-7229-4177-96CD-AD2F851BE721}" destId="{3F321221-0EF8-47C6-BB24-E2007EB89EF5}" srcOrd="0" destOrd="0" presId="urn:microsoft.com/office/officeart/2005/8/layout/radial2"/>
    <dgm:cxn modelId="{32AD9A0A-C07D-422D-B863-49F9B6D2EDAB}" srcId="{FC55B94C-405F-4F14-B7E4-180D54EC4C69}" destId="{F18E694A-84EF-4C4D-98CD-3D8A78E7F354}" srcOrd="1" destOrd="0" parTransId="{A68383E5-8109-43CF-87F1-6C1C091C70D5}" sibTransId="{7DBA4EAB-A707-41BE-8243-00654B80B64F}"/>
    <dgm:cxn modelId="{CE14B717-9A92-4510-B4F0-4F873CA9DD66}" srcId="{F18E694A-84EF-4C4D-98CD-3D8A78E7F354}" destId="{749B0E3D-53CE-4EED-BDAF-12CB4A695593}" srcOrd="1" destOrd="0" parTransId="{C01A1306-3DE4-4413-B517-29DA0CC42182}" sibTransId="{AB47BB91-3404-4F29-9246-7AE73291898E}"/>
    <dgm:cxn modelId="{20E14F20-D10E-4179-A018-6E685909EA2A}" type="presOf" srcId="{F18E694A-84EF-4C4D-98CD-3D8A78E7F354}" destId="{E5F555F8-22DF-4C88-BC2A-285DED0C650D}" srcOrd="0" destOrd="0" presId="urn:microsoft.com/office/officeart/2005/8/layout/radial2"/>
    <dgm:cxn modelId="{197C5020-439E-4D12-9BCF-417E2537A170}" type="presOf" srcId="{51CEE726-5B05-4412-8373-1CFF04B86A86}" destId="{35A174D2-8A49-4323-B317-4EAAA53990B4}" srcOrd="0" destOrd="2" presId="urn:microsoft.com/office/officeart/2005/8/layout/radial2"/>
    <dgm:cxn modelId="{D2D8922E-96C9-4CAD-B136-F43C864116B7}" srcId="{F18E694A-84EF-4C4D-98CD-3D8A78E7F354}" destId="{49A5C2EA-E198-45C1-BAAE-698EC298947D}" srcOrd="0" destOrd="0" parTransId="{CFAE8013-3E29-4282-BEB1-E5962CDBD9C1}" sibTransId="{FD29D2D1-27E1-44C6-945B-292B841A09F1}"/>
    <dgm:cxn modelId="{2824B631-40D9-4ABD-BB4A-EEC3D01C5A6F}" type="presOf" srcId="{69E768D4-168D-4902-8A8F-F0D17819C634}" destId="{B06EFE26-3D9B-4DF6-9EBF-D528B1D2A428}" srcOrd="0" destOrd="0" presId="urn:microsoft.com/office/officeart/2005/8/layout/radial2"/>
    <dgm:cxn modelId="{0A071032-EDE4-4DF3-8C55-1EFA4DA45E60}" type="presOf" srcId="{749B0E3D-53CE-4EED-BDAF-12CB4A695593}" destId="{91CA407A-5DFC-4267-8EFD-559968031DD3}" srcOrd="0" destOrd="1" presId="urn:microsoft.com/office/officeart/2005/8/layout/radial2"/>
    <dgm:cxn modelId="{8CDC1237-055D-4C3C-85F8-7037807B29F0}" type="presOf" srcId="{49A5C2EA-E198-45C1-BAAE-698EC298947D}" destId="{91CA407A-5DFC-4267-8EFD-559968031DD3}" srcOrd="0" destOrd="0" presId="urn:microsoft.com/office/officeart/2005/8/layout/radial2"/>
    <dgm:cxn modelId="{C8844A3D-A206-4DBE-A65F-2DC5B246597C}" srcId="{6987123E-7229-4177-96CD-AD2F851BE721}" destId="{51CEE726-5B05-4412-8373-1CFF04B86A86}" srcOrd="2" destOrd="0" parTransId="{21A4AFAF-570A-43DD-A90B-D054B19E6641}" sibTransId="{E5E70FEB-4237-461C-8B32-7C6DED468A2C}"/>
    <dgm:cxn modelId="{96D6DD3F-62C0-4113-BF85-CF7A67733B82}" srcId="{5ACB5449-92F9-42F2-B936-EA35A2E54660}" destId="{2992AB44-B1A9-4846-A99C-175E1AA94296}" srcOrd="0" destOrd="0" parTransId="{E593A14E-FFFF-4E38-BA54-1CEBA23928C4}" sibTransId="{36D1D6B2-D1B7-4745-BD87-B6875049FB76}"/>
    <dgm:cxn modelId="{3B705D42-B17B-4E1B-A220-705CF7804602}" srcId="{FC55B94C-405F-4F14-B7E4-180D54EC4C69}" destId="{5ACB5449-92F9-42F2-B936-EA35A2E54660}" srcOrd="2" destOrd="0" parTransId="{69E768D4-168D-4902-8A8F-F0D17819C634}" sibTransId="{E61C9C36-F6C3-4E5E-A481-9B75CB6040EC}"/>
    <dgm:cxn modelId="{71385F48-5A15-434B-BB9F-5C0D906CF560}" type="presOf" srcId="{FC55B94C-405F-4F14-B7E4-180D54EC4C69}" destId="{07895949-ED80-4FA8-A73A-342F85D58E53}" srcOrd="0" destOrd="0" presId="urn:microsoft.com/office/officeart/2005/8/layout/radial2"/>
    <dgm:cxn modelId="{1F78C666-6359-4829-968E-193A26F3AE7D}" srcId="{6987123E-7229-4177-96CD-AD2F851BE721}" destId="{D04A6EA5-69C9-44D7-AE6F-6E1796766FD9}" srcOrd="0" destOrd="0" parTransId="{D898AE15-A5DF-4555-9F5F-D1B683EDA3E7}" sibTransId="{1C41B69D-C776-468B-8F20-E07168574C12}"/>
    <dgm:cxn modelId="{2275D569-735D-4611-97EA-E1FBAD8C547A}" srcId="{FC55B94C-405F-4F14-B7E4-180D54EC4C69}" destId="{6987123E-7229-4177-96CD-AD2F851BE721}" srcOrd="0" destOrd="0" parTransId="{4A494A1E-498D-4178-AFAA-D936A6A208A0}" sibTransId="{5D446019-3FDF-49DA-8B61-9FBD1DF55F18}"/>
    <dgm:cxn modelId="{0438CF7B-4306-4CD9-B902-0E08EBADB78F}" type="presOf" srcId="{2992AB44-B1A9-4846-A99C-175E1AA94296}" destId="{EEC42125-2543-4F2D-9163-6516AEA5363C}" srcOrd="0" destOrd="0" presId="urn:microsoft.com/office/officeart/2005/8/layout/radial2"/>
    <dgm:cxn modelId="{420C4287-793E-4520-852C-BF0745DDCD48}" type="presOf" srcId="{4A494A1E-498D-4178-AFAA-D936A6A208A0}" destId="{53E49AFE-B6C2-49D7-A5CC-CECB46778139}" srcOrd="0" destOrd="0" presId="urn:microsoft.com/office/officeart/2005/8/layout/radial2"/>
    <dgm:cxn modelId="{EAB947A2-B145-4085-A0D7-5650DB1A1B9F}" type="presOf" srcId="{D04A6EA5-69C9-44D7-AE6F-6E1796766FD9}" destId="{35A174D2-8A49-4323-B317-4EAAA53990B4}" srcOrd="0" destOrd="0" presId="urn:microsoft.com/office/officeart/2005/8/layout/radial2"/>
    <dgm:cxn modelId="{B89D8FA6-9340-49B2-8136-DF8ED9306F0B}" type="presOf" srcId="{5ACB5449-92F9-42F2-B936-EA35A2E54660}" destId="{8765127A-36C0-4BE8-BE95-3DF9AF3B8FB0}" srcOrd="0" destOrd="0" presId="urn:microsoft.com/office/officeart/2005/8/layout/radial2"/>
    <dgm:cxn modelId="{F214FFC7-E54C-4DE8-A8AB-5753F028BF80}" srcId="{6987123E-7229-4177-96CD-AD2F851BE721}" destId="{0C87394A-6A89-465F-853D-F8842BBCAD8F}" srcOrd="1" destOrd="0" parTransId="{B759D98A-9427-4953-92D9-59A416D9CB02}" sibTransId="{181F761B-1F34-4398-AF43-A44D340B2EC5}"/>
    <dgm:cxn modelId="{17CBC0E4-E8F7-457C-8CF6-4951502CC106}" type="presOf" srcId="{0C87394A-6A89-465F-853D-F8842BBCAD8F}" destId="{35A174D2-8A49-4323-B317-4EAAA53990B4}" srcOrd="0" destOrd="1" presId="urn:microsoft.com/office/officeart/2005/8/layout/radial2"/>
    <dgm:cxn modelId="{9A44FDED-243B-487C-9106-2A91D726E648}" type="presOf" srcId="{A68383E5-8109-43CF-87F1-6C1C091C70D5}" destId="{C984C936-E2CA-4911-8360-94D68CF9DD82}" srcOrd="0" destOrd="0" presId="urn:microsoft.com/office/officeart/2005/8/layout/radial2"/>
    <dgm:cxn modelId="{41078B57-2F63-4669-A7CA-C21A3831650F}" type="presParOf" srcId="{07895949-ED80-4FA8-A73A-342F85D58E53}" destId="{E3C605AE-B43A-4510-8D47-510672086693}" srcOrd="0" destOrd="0" presId="urn:microsoft.com/office/officeart/2005/8/layout/radial2"/>
    <dgm:cxn modelId="{96E71D17-A40A-4E83-83F4-9E0725BD409F}" type="presParOf" srcId="{E3C605AE-B43A-4510-8D47-510672086693}" destId="{F9D9F20C-F289-40F5-8D2C-065AFEFB4F4B}" srcOrd="0" destOrd="0" presId="urn:microsoft.com/office/officeart/2005/8/layout/radial2"/>
    <dgm:cxn modelId="{F705B572-34B0-43A8-9650-E82A6FEB9FA8}" type="presParOf" srcId="{F9D9F20C-F289-40F5-8D2C-065AFEFB4F4B}" destId="{3612182B-06F1-4480-A122-8438EE91E423}" srcOrd="0" destOrd="0" presId="urn:microsoft.com/office/officeart/2005/8/layout/radial2"/>
    <dgm:cxn modelId="{80482DCF-E899-4411-882E-A46E68F484C8}" type="presParOf" srcId="{F9D9F20C-F289-40F5-8D2C-065AFEFB4F4B}" destId="{75B59EA2-6B30-463D-A599-44647D796D38}" srcOrd="1" destOrd="0" presId="urn:microsoft.com/office/officeart/2005/8/layout/radial2"/>
    <dgm:cxn modelId="{8E242694-F84A-46A6-81C8-2655B7762EE6}" type="presParOf" srcId="{E3C605AE-B43A-4510-8D47-510672086693}" destId="{53E49AFE-B6C2-49D7-A5CC-CECB46778139}" srcOrd="1" destOrd="0" presId="urn:microsoft.com/office/officeart/2005/8/layout/radial2"/>
    <dgm:cxn modelId="{3DDCF7DA-532F-4B6B-A8CD-0EDEAF6E7D39}" type="presParOf" srcId="{E3C605AE-B43A-4510-8D47-510672086693}" destId="{90BAB68D-C602-432A-9FBF-0B9BC7793B8D}" srcOrd="2" destOrd="0" presId="urn:microsoft.com/office/officeart/2005/8/layout/radial2"/>
    <dgm:cxn modelId="{D4B69D11-0ADA-47DF-8A36-7F3F32C826F6}" type="presParOf" srcId="{90BAB68D-C602-432A-9FBF-0B9BC7793B8D}" destId="{3F321221-0EF8-47C6-BB24-E2007EB89EF5}" srcOrd="0" destOrd="0" presId="urn:microsoft.com/office/officeart/2005/8/layout/radial2"/>
    <dgm:cxn modelId="{D9871CFB-262C-4ECE-97C0-2F7B4E17FD1A}" type="presParOf" srcId="{90BAB68D-C602-432A-9FBF-0B9BC7793B8D}" destId="{35A174D2-8A49-4323-B317-4EAAA53990B4}" srcOrd="1" destOrd="0" presId="urn:microsoft.com/office/officeart/2005/8/layout/radial2"/>
    <dgm:cxn modelId="{A8EC893B-65CF-4B76-8DFD-0FFDBD43FB28}" type="presParOf" srcId="{E3C605AE-B43A-4510-8D47-510672086693}" destId="{C984C936-E2CA-4911-8360-94D68CF9DD82}" srcOrd="3" destOrd="0" presId="urn:microsoft.com/office/officeart/2005/8/layout/radial2"/>
    <dgm:cxn modelId="{C018979C-5D55-4FB3-95A9-2E111A4C1C3B}" type="presParOf" srcId="{E3C605AE-B43A-4510-8D47-510672086693}" destId="{CEB1F979-45CE-4F7A-98E2-E3D874C66550}" srcOrd="4" destOrd="0" presId="urn:microsoft.com/office/officeart/2005/8/layout/radial2"/>
    <dgm:cxn modelId="{B4B8E2F7-0CF6-4A47-8C5A-667E63E5EE39}" type="presParOf" srcId="{CEB1F979-45CE-4F7A-98E2-E3D874C66550}" destId="{E5F555F8-22DF-4C88-BC2A-285DED0C650D}" srcOrd="0" destOrd="0" presId="urn:microsoft.com/office/officeart/2005/8/layout/radial2"/>
    <dgm:cxn modelId="{71AF7092-54CB-4BD8-8AE6-F20DD21181B1}" type="presParOf" srcId="{CEB1F979-45CE-4F7A-98E2-E3D874C66550}" destId="{91CA407A-5DFC-4267-8EFD-559968031DD3}" srcOrd="1" destOrd="0" presId="urn:microsoft.com/office/officeart/2005/8/layout/radial2"/>
    <dgm:cxn modelId="{83053138-867F-4E6F-A53A-F62162AA2CAA}" type="presParOf" srcId="{E3C605AE-B43A-4510-8D47-510672086693}" destId="{B06EFE26-3D9B-4DF6-9EBF-D528B1D2A428}" srcOrd="5" destOrd="0" presId="urn:microsoft.com/office/officeart/2005/8/layout/radial2"/>
    <dgm:cxn modelId="{5FA5D139-5265-456A-A333-CFA467359D78}" type="presParOf" srcId="{E3C605AE-B43A-4510-8D47-510672086693}" destId="{8ECF13BB-1C05-4B08-BC41-71036152AD6D}" srcOrd="6" destOrd="0" presId="urn:microsoft.com/office/officeart/2005/8/layout/radial2"/>
    <dgm:cxn modelId="{62680506-4E9A-4A04-8AED-61F65BC3B903}" type="presParOf" srcId="{8ECF13BB-1C05-4B08-BC41-71036152AD6D}" destId="{8765127A-36C0-4BE8-BE95-3DF9AF3B8FB0}" srcOrd="0" destOrd="0" presId="urn:microsoft.com/office/officeart/2005/8/layout/radial2"/>
    <dgm:cxn modelId="{77D97BF6-8286-47D2-A96A-97953853C934}" type="presParOf" srcId="{8ECF13BB-1C05-4B08-BC41-71036152AD6D}" destId="{EEC42125-2543-4F2D-9163-6516AEA5363C}"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B5712-6665-4413-BDFF-E8AAEC8DA903}">
      <dsp:nvSpPr>
        <dsp:cNvPr id="0" name=""/>
        <dsp:cNvSpPr/>
      </dsp:nvSpPr>
      <dsp:spPr>
        <a:xfrm>
          <a:off x="1570952" y="2590006"/>
          <a:ext cx="645636" cy="1845379"/>
        </a:xfrm>
        <a:custGeom>
          <a:avLst/>
          <a:gdLst/>
          <a:ahLst/>
          <a:cxnLst/>
          <a:rect l="0" t="0" r="0" b="0"/>
          <a:pathLst>
            <a:path>
              <a:moveTo>
                <a:pt x="0" y="0"/>
              </a:moveTo>
              <a:lnTo>
                <a:pt x="322818" y="0"/>
              </a:lnTo>
              <a:lnTo>
                <a:pt x="322818" y="1845379"/>
              </a:lnTo>
              <a:lnTo>
                <a:pt x="645636" y="1845379"/>
              </a:lnTo>
            </a:path>
          </a:pathLst>
        </a:custGeom>
        <a:noFill/>
        <a:ln w="12700" cap="flat" cmpd="sng" algn="ctr">
          <a:solidFill>
            <a:srgbClr val="B2B2B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fr-CH" sz="700" kern="1200"/>
        </a:p>
      </dsp:txBody>
      <dsp:txXfrm>
        <a:off x="1844894" y="3463819"/>
        <a:ext cx="97753" cy="97753"/>
      </dsp:txXfrm>
    </dsp:sp>
    <dsp:sp modelId="{1CAEBAAB-DCDE-400E-8323-A60F9D187937}">
      <dsp:nvSpPr>
        <dsp:cNvPr id="0" name=""/>
        <dsp:cNvSpPr/>
      </dsp:nvSpPr>
      <dsp:spPr>
        <a:xfrm>
          <a:off x="1570952" y="2590006"/>
          <a:ext cx="645636" cy="615126"/>
        </a:xfrm>
        <a:custGeom>
          <a:avLst/>
          <a:gdLst/>
          <a:ahLst/>
          <a:cxnLst/>
          <a:rect l="0" t="0" r="0" b="0"/>
          <a:pathLst>
            <a:path>
              <a:moveTo>
                <a:pt x="0" y="0"/>
              </a:moveTo>
              <a:lnTo>
                <a:pt x="322818" y="0"/>
              </a:lnTo>
              <a:lnTo>
                <a:pt x="322818" y="615126"/>
              </a:lnTo>
              <a:lnTo>
                <a:pt x="645636" y="615126"/>
              </a:lnTo>
            </a:path>
          </a:pathLst>
        </a:custGeom>
        <a:noFill/>
        <a:ln w="12700" cap="flat" cmpd="sng" algn="ctr">
          <a:solidFill>
            <a:srgbClr val="B2B2B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H" sz="500" kern="1200"/>
        </a:p>
      </dsp:txBody>
      <dsp:txXfrm>
        <a:off x="1871476" y="2875275"/>
        <a:ext cx="44587" cy="44587"/>
      </dsp:txXfrm>
    </dsp:sp>
    <dsp:sp modelId="{E2F41A58-76DA-4419-9673-93A762891A24}">
      <dsp:nvSpPr>
        <dsp:cNvPr id="0" name=""/>
        <dsp:cNvSpPr/>
      </dsp:nvSpPr>
      <dsp:spPr>
        <a:xfrm>
          <a:off x="1570952" y="1974879"/>
          <a:ext cx="645636" cy="615126"/>
        </a:xfrm>
        <a:custGeom>
          <a:avLst/>
          <a:gdLst/>
          <a:ahLst/>
          <a:cxnLst/>
          <a:rect l="0" t="0" r="0" b="0"/>
          <a:pathLst>
            <a:path>
              <a:moveTo>
                <a:pt x="0" y="615126"/>
              </a:moveTo>
              <a:lnTo>
                <a:pt x="322818" y="615126"/>
              </a:lnTo>
              <a:lnTo>
                <a:pt x="322818" y="0"/>
              </a:lnTo>
              <a:lnTo>
                <a:pt x="645636" y="0"/>
              </a:lnTo>
            </a:path>
          </a:pathLst>
        </a:custGeom>
        <a:noFill/>
        <a:ln w="12700" cap="flat" cmpd="sng" algn="ctr">
          <a:solidFill>
            <a:srgbClr val="B2B2B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H" sz="500" kern="1200"/>
        </a:p>
      </dsp:txBody>
      <dsp:txXfrm>
        <a:off x="1871476" y="2260149"/>
        <a:ext cx="44587" cy="44587"/>
      </dsp:txXfrm>
    </dsp:sp>
    <dsp:sp modelId="{97FA623F-F124-4EF8-9D60-BB91DFA9E04A}">
      <dsp:nvSpPr>
        <dsp:cNvPr id="0" name=""/>
        <dsp:cNvSpPr/>
      </dsp:nvSpPr>
      <dsp:spPr>
        <a:xfrm>
          <a:off x="1570952" y="744626"/>
          <a:ext cx="645636" cy="1845379"/>
        </a:xfrm>
        <a:custGeom>
          <a:avLst/>
          <a:gdLst/>
          <a:ahLst/>
          <a:cxnLst/>
          <a:rect l="0" t="0" r="0" b="0"/>
          <a:pathLst>
            <a:path>
              <a:moveTo>
                <a:pt x="0" y="1845379"/>
              </a:moveTo>
              <a:lnTo>
                <a:pt x="322818" y="1845379"/>
              </a:lnTo>
              <a:lnTo>
                <a:pt x="322818" y="0"/>
              </a:lnTo>
              <a:lnTo>
                <a:pt x="645636" y="0"/>
              </a:lnTo>
            </a:path>
          </a:pathLst>
        </a:custGeom>
        <a:noFill/>
        <a:ln w="12700" cap="flat" cmpd="sng" algn="ctr">
          <a:solidFill>
            <a:srgbClr val="B2B2B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fr-CH" sz="700" kern="1200"/>
        </a:p>
      </dsp:txBody>
      <dsp:txXfrm>
        <a:off x="1844894" y="1618440"/>
        <a:ext cx="97753" cy="97753"/>
      </dsp:txXfrm>
    </dsp:sp>
    <dsp:sp modelId="{F1BA3B8F-C7CE-4843-AD94-5DB40B37689C}">
      <dsp:nvSpPr>
        <dsp:cNvPr id="0" name=""/>
        <dsp:cNvSpPr/>
      </dsp:nvSpPr>
      <dsp:spPr>
        <a:xfrm rot="16200000">
          <a:off x="-1511155" y="2097905"/>
          <a:ext cx="5180013" cy="984202"/>
        </a:xfrm>
        <a:prstGeom prst="rect">
          <a:avLst/>
        </a:prstGeom>
        <a:solidFill>
          <a:srgbClr val="6EA0DC"/>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fr-CH" sz="4400" kern="1200" dirty="0"/>
            <a:t>35 Bâtiments</a:t>
          </a:r>
        </a:p>
      </dsp:txBody>
      <dsp:txXfrm>
        <a:off x="-1511155" y="2097905"/>
        <a:ext cx="5180013" cy="984202"/>
      </dsp:txXfrm>
    </dsp:sp>
    <dsp:sp modelId="{F0C42F26-1EC9-4D7D-9978-C08F2C12443C}">
      <dsp:nvSpPr>
        <dsp:cNvPr id="0" name=""/>
        <dsp:cNvSpPr/>
      </dsp:nvSpPr>
      <dsp:spPr>
        <a:xfrm>
          <a:off x="2216589" y="252525"/>
          <a:ext cx="3228184" cy="984202"/>
        </a:xfrm>
        <a:prstGeom prst="rect">
          <a:avLst/>
        </a:prstGeom>
        <a:solidFill>
          <a:schemeClr val="accent5"/>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fr-CH" sz="2500" kern="1200" dirty="0">
              <a:solidFill>
                <a:schemeClr val="tx1"/>
              </a:solidFill>
            </a:rPr>
            <a:t>Gestion administrative</a:t>
          </a:r>
        </a:p>
      </dsp:txBody>
      <dsp:txXfrm>
        <a:off x="2216589" y="252525"/>
        <a:ext cx="3228184" cy="984202"/>
      </dsp:txXfrm>
    </dsp:sp>
    <dsp:sp modelId="{88AED21F-AD1F-45C9-8C71-DCFD3CBAB66D}">
      <dsp:nvSpPr>
        <dsp:cNvPr id="0" name=""/>
        <dsp:cNvSpPr/>
      </dsp:nvSpPr>
      <dsp:spPr>
        <a:xfrm>
          <a:off x="2216589" y="1482778"/>
          <a:ext cx="3228184" cy="984202"/>
        </a:xfrm>
        <a:prstGeom prst="rect">
          <a:avLst/>
        </a:prstGeom>
        <a:solidFill>
          <a:schemeClr val="accent5"/>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fr-CH" sz="2500" kern="1200" dirty="0">
              <a:solidFill>
                <a:schemeClr val="tx1"/>
              </a:solidFill>
            </a:rPr>
            <a:t>Bâtiments administratifs à usages multiples</a:t>
          </a:r>
        </a:p>
      </dsp:txBody>
      <dsp:txXfrm>
        <a:off x="2216589" y="1482778"/>
        <a:ext cx="3228184" cy="984202"/>
      </dsp:txXfrm>
    </dsp:sp>
    <dsp:sp modelId="{738F1B35-4739-458E-8980-A93AC309114A}">
      <dsp:nvSpPr>
        <dsp:cNvPr id="0" name=""/>
        <dsp:cNvSpPr/>
      </dsp:nvSpPr>
      <dsp:spPr>
        <a:xfrm>
          <a:off x="2216589" y="2713031"/>
          <a:ext cx="3228184" cy="984202"/>
        </a:xfrm>
        <a:prstGeom prst="rect">
          <a:avLst/>
        </a:prstGeom>
        <a:solidFill>
          <a:schemeClr val="accent5"/>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fr-CH" sz="2500" kern="1200" dirty="0">
              <a:solidFill>
                <a:schemeClr val="tx1"/>
              </a:solidFill>
            </a:rPr>
            <a:t>Ecoles</a:t>
          </a:r>
        </a:p>
      </dsp:txBody>
      <dsp:txXfrm>
        <a:off x="2216589" y="2713031"/>
        <a:ext cx="3228184" cy="984202"/>
      </dsp:txXfrm>
    </dsp:sp>
    <dsp:sp modelId="{C5891DBF-394A-464F-B169-9EAC91C2E4DC}">
      <dsp:nvSpPr>
        <dsp:cNvPr id="0" name=""/>
        <dsp:cNvSpPr/>
      </dsp:nvSpPr>
      <dsp:spPr>
        <a:xfrm>
          <a:off x="2216589" y="3943284"/>
          <a:ext cx="3228184" cy="984202"/>
        </a:xfrm>
        <a:prstGeom prst="rect">
          <a:avLst/>
        </a:prstGeom>
        <a:solidFill>
          <a:schemeClr val="accent5"/>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fr-CH" sz="2500" kern="1200" dirty="0">
              <a:solidFill>
                <a:schemeClr val="tx1"/>
              </a:solidFill>
            </a:rPr>
            <a:t>Immeubles PF</a:t>
          </a:r>
        </a:p>
      </dsp:txBody>
      <dsp:txXfrm>
        <a:off x="2216589" y="3943284"/>
        <a:ext cx="3228184" cy="9842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EFE26-3D9B-4DF6-9EBF-D528B1D2A428}">
      <dsp:nvSpPr>
        <dsp:cNvPr id="0" name=""/>
        <dsp:cNvSpPr/>
      </dsp:nvSpPr>
      <dsp:spPr>
        <a:xfrm rot="2561554">
          <a:off x="2453486" y="3444967"/>
          <a:ext cx="756684" cy="56337"/>
        </a:xfrm>
        <a:custGeom>
          <a:avLst/>
          <a:gdLst/>
          <a:ahLst/>
          <a:cxnLst/>
          <a:rect l="0" t="0" r="0" b="0"/>
          <a:pathLst>
            <a:path>
              <a:moveTo>
                <a:pt x="0" y="28168"/>
              </a:moveTo>
              <a:lnTo>
                <a:pt x="756684" y="281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84C936-E2CA-4911-8360-94D68CF9DD82}">
      <dsp:nvSpPr>
        <dsp:cNvPr id="0" name=""/>
        <dsp:cNvSpPr/>
      </dsp:nvSpPr>
      <dsp:spPr>
        <a:xfrm>
          <a:off x="2553745" y="2415528"/>
          <a:ext cx="840915" cy="56337"/>
        </a:xfrm>
        <a:custGeom>
          <a:avLst/>
          <a:gdLst/>
          <a:ahLst/>
          <a:cxnLst/>
          <a:rect l="0" t="0" r="0" b="0"/>
          <a:pathLst>
            <a:path>
              <a:moveTo>
                <a:pt x="0" y="28168"/>
              </a:moveTo>
              <a:lnTo>
                <a:pt x="840915" y="281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E49AFE-B6C2-49D7-A5CC-CECB46778139}">
      <dsp:nvSpPr>
        <dsp:cNvPr id="0" name=""/>
        <dsp:cNvSpPr/>
      </dsp:nvSpPr>
      <dsp:spPr>
        <a:xfrm rot="19105602">
          <a:off x="2442681" y="1379807"/>
          <a:ext cx="881837" cy="56337"/>
        </a:xfrm>
        <a:custGeom>
          <a:avLst/>
          <a:gdLst/>
          <a:ahLst/>
          <a:cxnLst/>
          <a:rect l="0" t="0" r="0" b="0"/>
          <a:pathLst>
            <a:path>
              <a:moveTo>
                <a:pt x="0" y="28168"/>
              </a:moveTo>
              <a:lnTo>
                <a:pt x="881837" y="281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B59EA2-6B30-463D-A599-44647D796D38}">
      <dsp:nvSpPr>
        <dsp:cNvPr id="0" name=""/>
        <dsp:cNvSpPr/>
      </dsp:nvSpPr>
      <dsp:spPr>
        <a:xfrm>
          <a:off x="519085" y="1246838"/>
          <a:ext cx="2393717" cy="23937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321221-0EF8-47C6-BB24-E2007EB89EF5}">
      <dsp:nvSpPr>
        <dsp:cNvPr id="0" name=""/>
        <dsp:cNvSpPr/>
      </dsp:nvSpPr>
      <dsp:spPr>
        <a:xfrm>
          <a:off x="3044684" y="778"/>
          <a:ext cx="1340021" cy="1340021"/>
        </a:xfrm>
        <a:prstGeom prst="ellipse">
          <a:avLst/>
        </a:prstGeom>
        <a:solidFill>
          <a:srgbClr val="599C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CH" sz="1800" kern="1200" dirty="0"/>
            <a:t>Tout ménage</a:t>
          </a:r>
        </a:p>
      </dsp:txBody>
      <dsp:txXfrm>
        <a:off x="3240926" y="197020"/>
        <a:ext cx="947537" cy="947537"/>
      </dsp:txXfrm>
    </dsp:sp>
    <dsp:sp modelId="{35A174D2-8A49-4323-B317-4EAAA53990B4}">
      <dsp:nvSpPr>
        <dsp:cNvPr id="0" name=""/>
        <dsp:cNvSpPr/>
      </dsp:nvSpPr>
      <dsp:spPr>
        <a:xfrm>
          <a:off x="4518707" y="778"/>
          <a:ext cx="2010031" cy="1340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FontTx/>
            <a:buNone/>
          </a:pPr>
          <a:endParaRPr lang="fr-CH" sz="1800" b="1" kern="1200" dirty="0">
            <a:solidFill>
              <a:srgbClr val="0070C0"/>
            </a:solidFill>
          </a:endParaRPr>
        </a:p>
        <a:p>
          <a:pPr marL="171450" lvl="1" indent="-171450" algn="l" defTabSz="711200">
            <a:lnSpc>
              <a:spcPct val="90000"/>
            </a:lnSpc>
            <a:spcBef>
              <a:spcPct val="0"/>
            </a:spcBef>
            <a:spcAft>
              <a:spcPct val="15000"/>
            </a:spcAft>
            <a:buFontTx/>
            <a:buNone/>
          </a:pPr>
          <a:r>
            <a:rPr lang="fr-CH" sz="1600" kern="1200" dirty="0"/>
            <a:t>Imprimés,</a:t>
          </a:r>
        </a:p>
        <a:p>
          <a:pPr marL="171450" lvl="1" indent="-171450" algn="l" defTabSz="711200">
            <a:lnSpc>
              <a:spcPct val="90000"/>
            </a:lnSpc>
            <a:spcBef>
              <a:spcPct val="0"/>
            </a:spcBef>
            <a:spcAft>
              <a:spcPct val="15000"/>
            </a:spcAft>
            <a:buFontTx/>
            <a:buNone/>
          </a:pPr>
          <a:r>
            <a:rPr lang="fr-CH" sz="1600" kern="1200" dirty="0"/>
            <a:t>publication</a:t>
          </a:r>
        </a:p>
      </dsp:txBody>
      <dsp:txXfrm>
        <a:off x="4518707" y="778"/>
        <a:ext cx="2010031" cy="1340021"/>
      </dsp:txXfrm>
    </dsp:sp>
    <dsp:sp modelId="{E5F555F8-22DF-4C88-BC2A-285DED0C650D}">
      <dsp:nvSpPr>
        <dsp:cNvPr id="0" name=""/>
        <dsp:cNvSpPr/>
      </dsp:nvSpPr>
      <dsp:spPr>
        <a:xfrm>
          <a:off x="3394661" y="1725581"/>
          <a:ext cx="1436230" cy="1436230"/>
        </a:xfrm>
        <a:prstGeom prst="ellipse">
          <a:avLst/>
        </a:prstGeom>
        <a:solidFill>
          <a:srgbClr val="599C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CH" sz="1800" kern="1200" dirty="0"/>
            <a:t>Boissons &amp; Nourriture</a:t>
          </a:r>
        </a:p>
      </dsp:txBody>
      <dsp:txXfrm>
        <a:off x="3604992" y="1935912"/>
        <a:ext cx="1015568" cy="1015568"/>
      </dsp:txXfrm>
    </dsp:sp>
    <dsp:sp modelId="{91CA407A-5DFC-4267-8EFD-559968031DD3}">
      <dsp:nvSpPr>
        <dsp:cNvPr id="0" name=""/>
        <dsp:cNvSpPr/>
      </dsp:nvSpPr>
      <dsp:spPr>
        <a:xfrm>
          <a:off x="4974515" y="1725581"/>
          <a:ext cx="2154346" cy="1436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FontTx/>
            <a:buNone/>
          </a:pPr>
          <a:endParaRPr lang="fr-CH" sz="1800" b="1" kern="1200" dirty="0">
            <a:solidFill>
              <a:srgbClr val="0070C0"/>
            </a:solidFill>
          </a:endParaRPr>
        </a:p>
        <a:p>
          <a:pPr marL="171450" lvl="1" indent="-171450" algn="l" defTabSz="711200">
            <a:lnSpc>
              <a:spcPct val="90000"/>
            </a:lnSpc>
            <a:spcBef>
              <a:spcPct val="0"/>
            </a:spcBef>
            <a:spcAft>
              <a:spcPct val="15000"/>
            </a:spcAft>
            <a:buFontTx/>
            <a:buNone/>
          </a:pPr>
          <a:r>
            <a:rPr lang="fr-CH" sz="1600" kern="1200" dirty="0"/>
            <a:t>Prestations de services de tiers</a:t>
          </a:r>
        </a:p>
      </dsp:txBody>
      <dsp:txXfrm>
        <a:off x="4974515" y="1725581"/>
        <a:ext cx="2154346" cy="1436230"/>
      </dsp:txXfrm>
    </dsp:sp>
    <dsp:sp modelId="{8765127A-36C0-4BE8-BE95-3DF9AF3B8FB0}">
      <dsp:nvSpPr>
        <dsp:cNvPr id="0" name=""/>
        <dsp:cNvSpPr/>
      </dsp:nvSpPr>
      <dsp:spPr>
        <a:xfrm>
          <a:off x="2919612" y="3498490"/>
          <a:ext cx="1436230" cy="1436230"/>
        </a:xfrm>
        <a:prstGeom prst="ellipse">
          <a:avLst/>
        </a:prstGeom>
        <a:solidFill>
          <a:srgbClr val="599C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CH" sz="1800" kern="1200" dirty="0"/>
            <a:t>Location d’une tente</a:t>
          </a:r>
        </a:p>
      </dsp:txBody>
      <dsp:txXfrm>
        <a:off x="3129943" y="3708821"/>
        <a:ext cx="1015568" cy="1015568"/>
      </dsp:txXfrm>
    </dsp:sp>
    <dsp:sp modelId="{EEC42125-2543-4F2D-9163-6516AEA5363C}">
      <dsp:nvSpPr>
        <dsp:cNvPr id="0" name=""/>
        <dsp:cNvSpPr/>
      </dsp:nvSpPr>
      <dsp:spPr>
        <a:xfrm>
          <a:off x="4499465" y="3498490"/>
          <a:ext cx="2154346" cy="1436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FontTx/>
            <a:buNone/>
          </a:pPr>
          <a:r>
            <a:rPr lang="fr-CH" sz="1600" kern="1200" dirty="0"/>
            <a:t>Prestations de services de tiers</a:t>
          </a:r>
          <a:endParaRPr lang="fr-CH" sz="1800" b="1" kern="1200" dirty="0">
            <a:solidFill>
              <a:srgbClr val="0070C0"/>
            </a:solidFill>
          </a:endParaRPr>
        </a:p>
      </dsp:txBody>
      <dsp:txXfrm>
        <a:off x="4499465" y="3498490"/>
        <a:ext cx="2154346" cy="143623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7F4418-1608-D345-BCD8-D3AED1D0BBC0}" type="datetimeFigureOut">
              <a:rPr lang="fr-FR" smtClean="0"/>
              <a:t>08/10/2024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9D120-BE8A-DA4D-B964-82A1DB9D5AA9}" type="slidenum">
              <a:rPr lang="fr-FR" smtClean="0"/>
              <a:t>‹N°›</a:t>
            </a:fld>
            <a:endParaRPr lang="fr-FR"/>
          </a:p>
        </p:txBody>
      </p:sp>
    </p:spTree>
    <p:extLst>
      <p:ext uri="{BB962C8B-B14F-4D97-AF65-F5344CB8AC3E}">
        <p14:creationId xmlns:p14="http://schemas.microsoft.com/office/powerpoint/2010/main" val="390304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1B9D120-BE8A-DA4D-B964-82A1DB9D5AA9}" type="slidenum">
              <a:rPr lang="fr-FR" smtClean="0"/>
              <a:t>1</a:t>
            </a:fld>
            <a:endParaRPr lang="fr-FR"/>
          </a:p>
        </p:txBody>
      </p:sp>
    </p:spTree>
    <p:extLst>
      <p:ext uri="{BB962C8B-B14F-4D97-AF65-F5344CB8AC3E}">
        <p14:creationId xmlns:p14="http://schemas.microsoft.com/office/powerpoint/2010/main" val="2512675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1B9D120-BE8A-DA4D-B964-82A1DB9D5AA9}" type="slidenum">
              <a:rPr lang="fr-FR" smtClean="0"/>
              <a:t>10</a:t>
            </a:fld>
            <a:endParaRPr lang="fr-FR"/>
          </a:p>
        </p:txBody>
      </p:sp>
    </p:spTree>
    <p:extLst>
      <p:ext uri="{BB962C8B-B14F-4D97-AF65-F5344CB8AC3E}">
        <p14:creationId xmlns:p14="http://schemas.microsoft.com/office/powerpoint/2010/main" val="473170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A la suite d’un premier accord de rééquilibrage financier en 2020.</a:t>
            </a:r>
          </a:p>
          <a:p>
            <a:endParaRPr lang="fr-CH" dirty="0"/>
          </a:p>
          <a:p>
            <a:r>
              <a:rPr lang="fr-CH" dirty="0"/>
              <a:t>Les différences de </a:t>
            </a:r>
            <a:r>
              <a:rPr lang="fr-CH" b="1" dirty="0">
                <a:solidFill>
                  <a:srgbClr val="008000"/>
                </a:solidFill>
                <a:effectLst/>
              </a:rPr>
              <a:t>capacité financière </a:t>
            </a:r>
            <a:r>
              <a:rPr lang="fr-CH" dirty="0"/>
              <a:t>proviennent des différences dans les revenus potentiels à parité de charge fiscale. </a:t>
            </a:r>
          </a:p>
          <a:p>
            <a:r>
              <a:rPr lang="fr-CH" dirty="0"/>
              <a:t>En d'autres termes, même avec des taux d'imposition identiques, les recettes fiscales de deux communes peuvent différer fortement en raison de différences significatives entre les revenus de leurs contribuables.</a:t>
            </a:r>
          </a:p>
          <a:p>
            <a:br>
              <a:rPr lang="fr-CH" dirty="0"/>
            </a:br>
            <a:endParaRPr lang="fr-CH" dirty="0"/>
          </a:p>
          <a:p>
            <a:r>
              <a:rPr lang="fr-CH" dirty="0"/>
              <a:t>Les différences de </a:t>
            </a:r>
            <a:r>
              <a:rPr lang="fr-CH" b="1" dirty="0">
                <a:solidFill>
                  <a:srgbClr val="008000"/>
                </a:solidFill>
                <a:effectLst/>
              </a:rPr>
              <a:t>besoins structurels</a:t>
            </a:r>
            <a:r>
              <a:rPr lang="fr-CH" b="1" dirty="0">
                <a:solidFill>
                  <a:srgbClr val="553684"/>
                </a:solidFill>
                <a:effectLst/>
              </a:rPr>
              <a:t> </a:t>
            </a:r>
            <a:r>
              <a:rPr lang="fr-CH" dirty="0"/>
              <a:t>proviennent des différences dans les ressources nécessaires pour offrir un panier similaire de services.</a:t>
            </a:r>
          </a:p>
          <a:p>
            <a:r>
              <a:rPr lang="fr-CH" dirty="0"/>
              <a:t>En d'autres termes, certaines communes doivent dépenser plus pour offrir un service similaire aux autres communes car elles ont des caractéristiques particulières (communes de montagne par exemple).</a:t>
            </a:r>
          </a:p>
          <a:p>
            <a:endParaRPr lang="fr-CH" dirty="0"/>
          </a:p>
          <a:p>
            <a:r>
              <a:rPr lang="fr-CH" dirty="0"/>
              <a:t>Le nouveau système profite à la fois à certaines communes à forte capacité financière qui, aujourd'hui, paient plus d'un franc aux péréquations pour un franc de recettes fiscales supplémentaires, et à d'autres communes, à faible capacité financière cette fois-ci, qui voient actuellement l'aide péréquative plafonner.</a:t>
            </a:r>
          </a:p>
          <a:p>
            <a:endParaRPr lang="fr-FR" dirty="0"/>
          </a:p>
        </p:txBody>
      </p:sp>
      <p:sp>
        <p:nvSpPr>
          <p:cNvPr id="4" name="Espace réservé du numéro de diapositive 3"/>
          <p:cNvSpPr>
            <a:spLocks noGrp="1"/>
          </p:cNvSpPr>
          <p:nvPr>
            <p:ph type="sldNum" sz="quarter" idx="5"/>
          </p:nvPr>
        </p:nvSpPr>
        <p:spPr/>
        <p:txBody>
          <a:bodyPr/>
          <a:lstStyle/>
          <a:p>
            <a:fld id="{71B9D120-BE8A-DA4D-B964-82A1DB9D5AA9}" type="slidenum">
              <a:rPr lang="fr-FR" smtClean="0"/>
              <a:t>11</a:t>
            </a:fld>
            <a:endParaRPr lang="fr-FR"/>
          </a:p>
        </p:txBody>
      </p:sp>
    </p:spTree>
    <p:extLst>
      <p:ext uri="{BB962C8B-B14F-4D97-AF65-F5344CB8AC3E}">
        <p14:creationId xmlns:p14="http://schemas.microsoft.com/office/powerpoint/2010/main" val="3910498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800" b="1" dirty="0"/>
          </a:p>
          <a:p>
            <a:r>
              <a:rPr lang="fr-FR" sz="1800" b="1" dirty="0"/>
              <a:t>En lieu et place de la valeur du point d’impôt qui est un élément essentiel dans la péréquation actuelle et qui est différent d’une commune à l’autre, on a recours dans le nouveau système au revenu fiscal standardisé.</a:t>
            </a:r>
          </a:p>
          <a:p>
            <a:endParaRPr lang="fr-FR" dirty="0"/>
          </a:p>
          <a:p>
            <a:r>
              <a:rPr lang="fr-FR" dirty="0"/>
              <a:t>Le revenu fiscal standardisé est le revenu fiscal que chaque commune serait en mesure de générer en appliquant le coefficient moyen de l’ensemble des communes et un taux d’impôt foncier de 1 pour mille. On procède donc à une simulation sur l’ensemble des communes. </a:t>
            </a:r>
          </a:p>
          <a:p>
            <a:endParaRPr lang="fr-FR" dirty="0"/>
          </a:p>
          <a:p>
            <a:r>
              <a:rPr lang="fr-FR" dirty="0"/>
              <a:t>Les</a:t>
            </a:r>
            <a:r>
              <a:rPr lang="fr-FR" baseline="0" dirty="0"/>
              <a:t> communes au-dessous de la moyenne sont compensées à hauteur de 80 % de leur écart.</a:t>
            </a:r>
          </a:p>
          <a:p>
            <a:r>
              <a:rPr lang="fr-FR" baseline="0" dirty="0"/>
              <a:t>Les communes au-dessus de la moyenne sont compensées à hauteur de 80 % de leur excédent</a:t>
            </a:r>
          </a:p>
          <a:p>
            <a:r>
              <a:rPr lang="fr-FR" baseline="0" dirty="0"/>
              <a:t>Résultat : à parité de taux, les communes disposent de ressources par habitants similaires </a:t>
            </a:r>
          </a:p>
          <a:p>
            <a:endParaRPr lang="fr-FR" baseline="0" dirty="0"/>
          </a:p>
          <a:p>
            <a:r>
              <a:rPr lang="fr-FR" dirty="0"/>
              <a:t>Dotation minimale à 90% de la moyenne cantonale par le Canton par une péréquation verticale</a:t>
            </a:r>
          </a:p>
          <a:p>
            <a:endParaRPr lang="fr-FR" dirty="0"/>
          </a:p>
          <a:p>
            <a:r>
              <a:rPr lang="fr-CH" b="1" dirty="0"/>
              <a:t>Le revenu fiscal standardisé ne tient pas compte des impôts conjoncturels. Voir slide suivant.</a:t>
            </a:r>
            <a:endParaRPr lang="fr-CH"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71B9D120-BE8A-DA4D-B964-82A1DB9D5AA9}" type="slidenum">
              <a:rPr lang="fr-FR" smtClean="0"/>
              <a:t>12</a:t>
            </a:fld>
            <a:endParaRPr lang="fr-FR"/>
          </a:p>
        </p:txBody>
      </p:sp>
    </p:spTree>
    <p:extLst>
      <p:ext uri="{BB962C8B-B14F-4D97-AF65-F5344CB8AC3E}">
        <p14:creationId xmlns:p14="http://schemas.microsoft.com/office/powerpoint/2010/main" val="2107060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1B9D120-BE8A-DA4D-B964-82A1DB9D5AA9}" type="slidenum">
              <a:rPr lang="fr-FR" smtClean="0"/>
              <a:t>13</a:t>
            </a:fld>
            <a:endParaRPr lang="fr-FR"/>
          </a:p>
        </p:txBody>
      </p:sp>
    </p:spTree>
    <p:extLst>
      <p:ext uri="{BB962C8B-B14F-4D97-AF65-F5344CB8AC3E}">
        <p14:creationId xmlns:p14="http://schemas.microsoft.com/office/powerpoint/2010/main" val="1652414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sz="1400" b="1" dirty="0"/>
              <a:t>Surface productive</a:t>
            </a:r>
          </a:p>
          <a:p>
            <a:r>
              <a:rPr lang="fr-CH" sz="1400" dirty="0"/>
              <a:t>Les communes dont la surface productive  par habitant (somme des surfaces d’habitat et infrastructures, agricoles et boisées) excède 120% de la médiane cantonale perçoivent CHF 100 par hectare supplémentaire</a:t>
            </a:r>
          </a:p>
          <a:p>
            <a:r>
              <a:rPr lang="fr-CH" sz="1400" b="1" dirty="0"/>
              <a:t>Altitude et déclivité</a:t>
            </a:r>
          </a:p>
          <a:p>
            <a:r>
              <a:rPr lang="fr-CH" sz="1400" dirty="0"/>
              <a:t>Les communes perçoivent, par personne résidant en altitude, un montant de CHF 550.- multiplié par le pourcentage du territoire de la commune dont la déclivité est égale ou supérieure à 35%. Une personne est considérée comme résidente en altitude si son lieu de résidence principale est sis à une altitude de 730m ou plus</a:t>
            </a:r>
            <a:r>
              <a:rPr lang="fr-CH" sz="1400" i="1" dirty="0"/>
              <a:t> </a:t>
            </a:r>
          </a:p>
          <a:p>
            <a:r>
              <a:rPr lang="fr-CH" sz="1400" b="1" i="0" dirty="0"/>
              <a:t>Elèves pondérés</a:t>
            </a:r>
          </a:p>
          <a:p>
            <a:r>
              <a:rPr lang="fr-CH" sz="1400" dirty="0"/>
              <a:t>Pour tenir compte du coût des transports scolaires, les élèves dont le domicile est distant de 2,5 km ou plus de l'école sont surpondérés (coefficient de 0,15).</a:t>
            </a:r>
          </a:p>
          <a:p>
            <a:r>
              <a:rPr lang="fr-CH" sz="1400" dirty="0"/>
              <a:t>Les communes dont le nombre d'élèves pondéré par habitant est supérieur à 120% de la moyenne cantonale perçoivent un montant de CHF 4'000.- par élève supplémentaire</a:t>
            </a:r>
            <a:r>
              <a:rPr lang="fr-CH" sz="1400" i="1" dirty="0"/>
              <a:t> </a:t>
            </a:r>
          </a:p>
          <a:p>
            <a:endParaRPr lang="fr-CH" sz="1400" i="1" dirty="0"/>
          </a:p>
          <a:p>
            <a:r>
              <a:rPr lang="fr-CH" sz="1400" dirty="0"/>
              <a:t>Par rapport au mécanisme actuel des dépenses thématiques, la péréquation des besoins structurels a l’avantage majeur de traiter de manière parfaitement identique des communes avec des caractéristiques structurelles identiques, peu importe leurs décisions respectives.</a:t>
            </a:r>
          </a:p>
          <a:p>
            <a:endParaRPr lang="fr-CH"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H" sz="1400" b="1" dirty="0"/>
              <a:t>Données</a:t>
            </a:r>
            <a:r>
              <a:rPr lang="fr-CH" sz="1400" b="1" baseline="0" dirty="0"/>
              <a:t> fournies par l’OFS.</a:t>
            </a:r>
            <a:endParaRPr lang="fr-CH" sz="1400" b="1" dirty="0"/>
          </a:p>
          <a:p>
            <a:endParaRPr lang="fr-CH" sz="1400" dirty="0"/>
          </a:p>
          <a:p>
            <a:endParaRPr lang="fr-FR" dirty="0"/>
          </a:p>
        </p:txBody>
      </p:sp>
      <p:sp>
        <p:nvSpPr>
          <p:cNvPr id="4" name="Espace réservé du numéro de diapositive 3"/>
          <p:cNvSpPr>
            <a:spLocks noGrp="1"/>
          </p:cNvSpPr>
          <p:nvPr>
            <p:ph type="sldNum" sz="quarter" idx="5"/>
          </p:nvPr>
        </p:nvSpPr>
        <p:spPr/>
        <p:txBody>
          <a:bodyPr/>
          <a:lstStyle/>
          <a:p>
            <a:fld id="{71B9D120-BE8A-DA4D-B964-82A1DB9D5AA9}" type="slidenum">
              <a:rPr lang="fr-FR" smtClean="0"/>
              <a:t>14</a:t>
            </a:fld>
            <a:endParaRPr lang="fr-FR"/>
          </a:p>
        </p:txBody>
      </p:sp>
    </p:spTree>
    <p:extLst>
      <p:ext uri="{BB962C8B-B14F-4D97-AF65-F5344CB8AC3E}">
        <p14:creationId xmlns:p14="http://schemas.microsoft.com/office/powerpoint/2010/main" val="855071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Pas de prise en compte péréquative pour les transports régionaux, car les coûts y relatifs découlent déjà d’une clé de répartition (coefficient de desserte et population)</a:t>
            </a:r>
          </a:p>
          <a:p>
            <a:endParaRPr lang="fr-CH" dirty="0"/>
          </a:p>
          <a:p>
            <a:r>
              <a:rPr lang="fr-CH" dirty="0"/>
              <a:t>La compensation de la participation aux déficits d'exploitation des lignes de trafic urbain et la couche population sont financées par l'ensemble des communes en francs par habitant.</a:t>
            </a:r>
          </a:p>
          <a:p>
            <a:endParaRPr lang="fr-FR" dirty="0"/>
          </a:p>
        </p:txBody>
      </p:sp>
      <p:sp>
        <p:nvSpPr>
          <p:cNvPr id="4" name="Espace réservé du numéro de diapositive 3"/>
          <p:cNvSpPr>
            <a:spLocks noGrp="1"/>
          </p:cNvSpPr>
          <p:nvPr>
            <p:ph type="sldNum" sz="quarter" idx="5"/>
          </p:nvPr>
        </p:nvSpPr>
        <p:spPr/>
        <p:txBody>
          <a:bodyPr/>
          <a:lstStyle/>
          <a:p>
            <a:fld id="{71B9D120-BE8A-DA4D-B964-82A1DB9D5AA9}" type="slidenum">
              <a:rPr lang="fr-FR" smtClean="0"/>
              <a:t>15</a:t>
            </a:fld>
            <a:endParaRPr lang="fr-FR"/>
          </a:p>
        </p:txBody>
      </p:sp>
    </p:spTree>
    <p:extLst>
      <p:ext uri="{BB962C8B-B14F-4D97-AF65-F5344CB8AC3E}">
        <p14:creationId xmlns:p14="http://schemas.microsoft.com/office/powerpoint/2010/main" val="814132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Plus de financement de la PCS par le biais des recettes conjoncturelles comme actuellement, mais par une participation en francs par habitant.</a:t>
            </a:r>
          </a:p>
          <a:p>
            <a:endParaRPr lang="fr-CH" dirty="0"/>
          </a:p>
          <a:p>
            <a:r>
              <a:rPr lang="fr-CH" dirty="0"/>
              <a:t>Les régimes sociaux composant la participation à la cohésion sociale (PCS) sont au nombre de six :</a:t>
            </a:r>
          </a:p>
          <a:p>
            <a:endParaRPr lang="fr-CH" dirty="0"/>
          </a:p>
          <a:p>
            <a:pPr>
              <a:buFont typeface="+mj-lt"/>
              <a:buAutoNum type="arabicPeriod"/>
            </a:pPr>
            <a:r>
              <a:rPr lang="fr-CH" dirty="0"/>
              <a:t>prestations complémentaires à domicile et hébergement ;</a:t>
            </a:r>
          </a:p>
          <a:p>
            <a:pPr>
              <a:buFont typeface="+mj-lt"/>
              <a:buAutoNum type="arabicPeriod"/>
            </a:pPr>
            <a:r>
              <a:rPr lang="fr-CH" dirty="0"/>
              <a:t>subsides de l’assurance-maladie ;</a:t>
            </a:r>
          </a:p>
          <a:p>
            <a:pPr>
              <a:buFont typeface="+mj-lt"/>
              <a:buAutoNum type="arabicPeriod"/>
            </a:pPr>
            <a:r>
              <a:rPr lang="fr-CH" dirty="0"/>
              <a:t>revenu d’insertion et participation cantonale à l’assurance chômage ;</a:t>
            </a:r>
          </a:p>
          <a:p>
            <a:pPr>
              <a:buFont typeface="+mj-lt"/>
              <a:buAutoNum type="arabicPeriod"/>
            </a:pPr>
            <a:r>
              <a:rPr lang="fr-CH" dirty="0"/>
              <a:t>subventions et aides aux personnes handicapées ;</a:t>
            </a:r>
          </a:p>
          <a:p>
            <a:pPr>
              <a:buFont typeface="+mj-lt"/>
              <a:buAutoNum type="arabicPeriod"/>
            </a:pPr>
            <a:r>
              <a:rPr lang="fr-CH" dirty="0"/>
              <a:t>prestations pour la famille et autres prestations sociales ;</a:t>
            </a:r>
          </a:p>
          <a:p>
            <a:pPr>
              <a:buFont typeface="+mj-lt"/>
              <a:buAutoNum type="arabicPeriod"/>
            </a:pPr>
            <a:r>
              <a:rPr lang="fr-CH" dirty="0"/>
              <a:t>bourses d’études et d’apprentissage.</a:t>
            </a:r>
          </a:p>
          <a:p>
            <a:endParaRPr lang="fr-FR" dirty="0"/>
          </a:p>
        </p:txBody>
      </p:sp>
      <p:sp>
        <p:nvSpPr>
          <p:cNvPr id="4" name="Espace réservé du numéro de diapositive 3"/>
          <p:cNvSpPr>
            <a:spLocks noGrp="1"/>
          </p:cNvSpPr>
          <p:nvPr>
            <p:ph type="sldNum" sz="quarter" idx="5"/>
          </p:nvPr>
        </p:nvSpPr>
        <p:spPr/>
        <p:txBody>
          <a:bodyPr/>
          <a:lstStyle/>
          <a:p>
            <a:fld id="{71B9D120-BE8A-DA4D-B964-82A1DB9D5AA9}" type="slidenum">
              <a:rPr lang="fr-FR" smtClean="0"/>
              <a:t>16</a:t>
            </a:fld>
            <a:endParaRPr lang="fr-FR"/>
          </a:p>
        </p:txBody>
      </p:sp>
    </p:spTree>
    <p:extLst>
      <p:ext uri="{BB962C8B-B14F-4D97-AF65-F5344CB8AC3E}">
        <p14:creationId xmlns:p14="http://schemas.microsoft.com/office/powerpoint/2010/main" val="426502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Les communes financent les missions générales de police en finançant leur police communale le cas échéant et en versant à l’État un montant pour les </a:t>
            </a:r>
            <a:r>
              <a:rPr lang="fr-CH" b="1" dirty="0"/>
              <a:t>prestations de la police cantonale</a:t>
            </a:r>
            <a:r>
              <a:rPr lang="fr-CH" dirty="0"/>
              <a:t>. </a:t>
            </a:r>
          </a:p>
          <a:p>
            <a:endParaRPr lang="fr-CH" dirty="0"/>
          </a:p>
          <a:p>
            <a:r>
              <a:rPr lang="fr-CH" dirty="0"/>
              <a:t>Pérennisation de la méthode de calcul de la facture policière (avec renonciation par l’État à environ CHF 30 millions), financée à 65% par les communes délégatrices et à 35% par l’ensemble des communes (socle sécuritaire commun).</a:t>
            </a:r>
          </a:p>
        </p:txBody>
      </p:sp>
      <p:sp>
        <p:nvSpPr>
          <p:cNvPr id="4" name="Espace réservé du numéro de diapositive 3"/>
          <p:cNvSpPr>
            <a:spLocks noGrp="1"/>
          </p:cNvSpPr>
          <p:nvPr>
            <p:ph type="sldNum" sz="quarter" idx="10"/>
          </p:nvPr>
        </p:nvSpPr>
        <p:spPr/>
        <p:txBody>
          <a:bodyPr/>
          <a:lstStyle/>
          <a:p>
            <a:fld id="{71B9D120-BE8A-DA4D-B964-82A1DB9D5AA9}" type="slidenum">
              <a:rPr lang="fr-FR" smtClean="0"/>
              <a:t>17</a:t>
            </a:fld>
            <a:endParaRPr lang="fr-FR"/>
          </a:p>
        </p:txBody>
      </p:sp>
    </p:spTree>
    <p:extLst>
      <p:ext uri="{BB962C8B-B14F-4D97-AF65-F5344CB8AC3E}">
        <p14:creationId xmlns:p14="http://schemas.microsoft.com/office/powerpoint/2010/main" val="2513335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 tableau présente un résumé des différents flux financiers induits par les mécanismes de péréquation que nous venons de voir.</a:t>
            </a:r>
          </a:p>
          <a:p>
            <a:endParaRPr lang="fr-FR" dirty="0"/>
          </a:p>
          <a:p>
            <a:r>
              <a:rPr lang="fr-FR" dirty="0"/>
              <a:t>Les chiffres globaux ne sont pas très importants, mais on voit que les flux financiers se font dans plusieurs directions.</a:t>
            </a:r>
          </a:p>
        </p:txBody>
      </p:sp>
      <p:sp>
        <p:nvSpPr>
          <p:cNvPr id="4" name="Espace réservé du numéro de diapositive 3"/>
          <p:cNvSpPr>
            <a:spLocks noGrp="1"/>
          </p:cNvSpPr>
          <p:nvPr>
            <p:ph type="sldNum" sz="quarter" idx="5"/>
          </p:nvPr>
        </p:nvSpPr>
        <p:spPr/>
        <p:txBody>
          <a:bodyPr/>
          <a:lstStyle/>
          <a:p>
            <a:fld id="{71B9D120-BE8A-DA4D-B964-82A1DB9D5AA9}" type="slidenum">
              <a:rPr lang="fr-FR" smtClean="0"/>
              <a:t>18</a:t>
            </a:fld>
            <a:endParaRPr lang="fr-FR"/>
          </a:p>
        </p:txBody>
      </p:sp>
    </p:spTree>
    <p:extLst>
      <p:ext uri="{BB962C8B-B14F-4D97-AF65-F5344CB8AC3E}">
        <p14:creationId xmlns:p14="http://schemas.microsoft.com/office/powerpoint/2010/main" val="1921394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Conjoncturels: 50% I successions, gains immobiliers et droits de mutation + 30% impôt sur les frontaliers</a:t>
            </a:r>
          </a:p>
          <a:p>
            <a:r>
              <a:rPr lang="fr-FR" dirty="0"/>
              <a:t>Répartition de la somme des prélèvements conjoncturels de toutes les communes entre elles en franc par habitant</a:t>
            </a:r>
          </a:p>
          <a:p>
            <a:r>
              <a:rPr lang="fr-FR" dirty="0"/>
              <a:t>Péréquation des besoins: rien au titre de la surface productive (120% de la médiane cantonale) ni en raison de l’altitude (730 m.)</a:t>
            </a:r>
          </a:p>
        </p:txBody>
      </p:sp>
      <p:sp>
        <p:nvSpPr>
          <p:cNvPr id="4" name="Espace réservé du numéro de diapositive 3"/>
          <p:cNvSpPr>
            <a:spLocks noGrp="1"/>
          </p:cNvSpPr>
          <p:nvPr>
            <p:ph type="sldNum" sz="quarter" idx="5"/>
          </p:nvPr>
        </p:nvSpPr>
        <p:spPr/>
        <p:txBody>
          <a:bodyPr/>
          <a:lstStyle/>
          <a:p>
            <a:fld id="{71B9D120-BE8A-DA4D-B964-82A1DB9D5AA9}" type="slidenum">
              <a:rPr lang="fr-FR" smtClean="0"/>
              <a:t>19</a:t>
            </a:fld>
            <a:endParaRPr lang="fr-FR"/>
          </a:p>
        </p:txBody>
      </p:sp>
    </p:spTree>
    <p:extLst>
      <p:ext uri="{BB962C8B-B14F-4D97-AF65-F5344CB8AC3E}">
        <p14:creationId xmlns:p14="http://schemas.microsoft.com/office/powerpoint/2010/main" val="8686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0488" y="744538"/>
            <a:ext cx="6616700" cy="3722687"/>
          </a:xfrm>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H" sz="1400" baseline="0" dirty="0">
                <a:effectLst/>
                <a:latin typeface="Arial" panose="020B0604020202020204" pitchFamily="34" charset="0"/>
                <a:ea typeface="Calibri" panose="020F0502020204030204" pitchFamily="34" charset="0"/>
                <a:cs typeface="Arial" panose="020B0604020202020204" pitchFamily="34" charset="0"/>
              </a:rPr>
              <a:t>Le MCH2, c’est essentiellement :</a:t>
            </a:r>
            <a:br>
              <a:rPr lang="fr-CH" sz="1400" baseline="0" dirty="0">
                <a:effectLst/>
                <a:latin typeface="Arial" panose="020B0604020202020204" pitchFamily="34" charset="0"/>
                <a:ea typeface="Calibri" panose="020F0502020204030204" pitchFamily="34" charset="0"/>
                <a:cs typeface="Arial" panose="020B0604020202020204" pitchFamily="34" charset="0"/>
              </a:rPr>
            </a:br>
            <a:r>
              <a:rPr lang="fr-CH" sz="1400" baseline="0" dirty="0">
                <a:effectLst/>
                <a:latin typeface="Arial" panose="020B0604020202020204" pitchFamily="34" charset="0"/>
                <a:ea typeface="Calibri" panose="020F0502020204030204" pitchFamily="34" charset="0"/>
                <a:cs typeface="Arial" panose="020B0604020202020204" pitchFamily="34" charset="0"/>
              </a:rPr>
              <a:t>- un nouveau plan comptable</a:t>
            </a:r>
            <a:br>
              <a:rPr lang="fr-CH" sz="1400" baseline="0" dirty="0">
                <a:effectLst/>
                <a:latin typeface="Arial" panose="020B0604020202020204" pitchFamily="34" charset="0"/>
                <a:ea typeface="Calibri" panose="020F0502020204030204" pitchFamily="34" charset="0"/>
                <a:cs typeface="Arial" panose="020B0604020202020204" pitchFamily="34" charset="0"/>
              </a:rPr>
            </a:br>
            <a:r>
              <a:rPr lang="fr-CH" sz="1400" baseline="0" dirty="0">
                <a:effectLst/>
                <a:latin typeface="Arial" panose="020B0604020202020204" pitchFamily="34" charset="0"/>
                <a:ea typeface="Calibri" panose="020F0502020204030204" pitchFamily="34" charset="0"/>
                <a:cs typeface="Arial" panose="020B0604020202020204" pitchFamily="34" charset="0"/>
              </a:rPr>
              <a:t>- des recommandations pour le traitement comptable (et la comptabilisation).</a:t>
            </a:r>
          </a:p>
          <a:p>
            <a:pPr eaLnBrk="1" hangingPunct="1"/>
            <a:br>
              <a:rPr lang="fr-CH" sz="1400" baseline="0" dirty="0">
                <a:effectLst/>
                <a:latin typeface="Arial" panose="020B0604020202020204" pitchFamily="34" charset="0"/>
                <a:ea typeface="Calibri" panose="020F0502020204030204" pitchFamily="34" charset="0"/>
                <a:cs typeface="Arial" panose="020B0604020202020204" pitchFamily="34" charset="0"/>
              </a:rPr>
            </a:br>
            <a:r>
              <a:rPr lang="fr-CH" sz="1400" baseline="0" dirty="0">
                <a:effectLst/>
                <a:latin typeface="Arial" panose="020B0604020202020204" pitchFamily="34" charset="0"/>
                <a:ea typeface="Calibri" panose="020F0502020204030204" pitchFamily="34" charset="0"/>
                <a:cs typeface="Arial" panose="020B0604020202020204" pitchFamily="34" charset="0"/>
              </a:rPr>
              <a:t>Au niveau de la commune de Morrens, il sera appliqué pour la première fois au budget 2025 qui vous sera présenté lors de la séance de décembre prochain.</a:t>
            </a:r>
          </a:p>
          <a:p>
            <a:pPr eaLnBrk="1" hangingPunct="1"/>
            <a:r>
              <a:rPr lang="fr-CH" altLang="fr-FR" sz="1400" baseline="0" dirty="0">
                <a:effectLst/>
                <a:latin typeface="Arial" panose="020B0604020202020204" pitchFamily="34" charset="0"/>
                <a:cs typeface="Arial" panose="020B0604020202020204" pitchFamily="34" charset="0"/>
              </a:rPr>
              <a:t>A signaler que le Canton de Vaud est le dernier canton de Suisse à introduire ce modèle. Morrens par-contre fait partie de la première volée de communes dans le canton à introduire MCH2, juste derrière les communes pilotes.</a:t>
            </a:r>
            <a:endParaRPr lang="fr-FR" altLang="fr-FR" sz="14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4016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0488" y="744538"/>
            <a:ext cx="6616700" cy="3722687"/>
          </a:xfrm>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z="1000" dirty="0"/>
          </a:p>
        </p:txBody>
      </p:sp>
    </p:spTree>
    <p:extLst>
      <p:ext uri="{BB962C8B-B14F-4D97-AF65-F5344CB8AC3E}">
        <p14:creationId xmlns:p14="http://schemas.microsoft.com/office/powerpoint/2010/main" val="130458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50000"/>
              </a:lnSpc>
            </a:pPr>
            <a:r>
              <a:rPr lang="fr-CH" sz="1200" dirty="0"/>
              <a:t>	- 1</a:t>
            </a:r>
            <a:r>
              <a:rPr lang="fr-CH" sz="1200" baseline="30000" dirty="0"/>
              <a:t>er</a:t>
            </a:r>
            <a:r>
              <a:rPr lang="fr-CH" sz="1200" dirty="0"/>
              <a:t> Crédit d’étude en 2010 de Fr. 140’000.- (préavis 09/2010) à la suite de la motion Éric Risse/François Martinet</a:t>
            </a:r>
          </a:p>
          <a:p>
            <a:pPr>
              <a:lnSpc>
                <a:spcPct val="150000"/>
              </a:lnSpc>
            </a:pPr>
            <a:r>
              <a:rPr lang="fr-CH" sz="1200" dirty="0"/>
              <a:t>	- 1</a:t>
            </a:r>
            <a:r>
              <a:rPr lang="fr-CH" sz="1200" baseline="30000" dirty="0"/>
              <a:t>ere</a:t>
            </a:r>
            <a:r>
              <a:rPr lang="fr-CH" sz="1200" dirty="0"/>
              <a:t> demande de crédit de construction de Fr. 2’726’000.- (préavis 10/2011)</a:t>
            </a:r>
          </a:p>
          <a:p>
            <a:pPr>
              <a:lnSpc>
                <a:spcPct val="150000"/>
              </a:lnSpc>
            </a:pPr>
            <a:r>
              <a:rPr lang="fr-CH" sz="1200" dirty="0"/>
              <a:t>	- Crédit d’étude complémentaire projet modifié de Fr. 95’000.- (préavis 02/2015)</a:t>
            </a:r>
          </a:p>
          <a:p>
            <a:pPr>
              <a:lnSpc>
                <a:spcPct val="150000"/>
              </a:lnSpc>
            </a:pPr>
            <a:r>
              <a:rPr lang="fr-CH" sz="1200" dirty="0"/>
              <a:t>	- 2</a:t>
            </a:r>
            <a:r>
              <a:rPr lang="fr-CH" sz="1200" baseline="30000" dirty="0"/>
              <a:t>e</a:t>
            </a:r>
            <a:r>
              <a:rPr lang="fr-CH" sz="1200" dirty="0"/>
              <a:t> demande de crédit de construction de Fr. 3’000’000.- (préavis 01/2016)</a:t>
            </a:r>
          </a:p>
          <a:p>
            <a:pPr>
              <a:lnSpc>
                <a:spcPct val="150000"/>
              </a:lnSpc>
            </a:pPr>
            <a:r>
              <a:rPr lang="fr-CH" sz="1200" dirty="0"/>
              <a:t>	- 3</a:t>
            </a:r>
            <a:r>
              <a:rPr lang="fr-CH" sz="1200" baseline="30000" dirty="0"/>
              <a:t>e</a:t>
            </a:r>
            <a:r>
              <a:rPr lang="fr-CH" sz="1200" dirty="0"/>
              <a:t> demande de crédit de construction de Fr. 3’235’000.- (préavis 05/2017)</a:t>
            </a:r>
          </a:p>
          <a:p>
            <a:endParaRPr lang="fr-FR" dirty="0"/>
          </a:p>
          <a:p>
            <a:r>
              <a:rPr lang="fr-FR" dirty="0"/>
              <a:t>Ces demandes de crédit ne tenaient compte que des frais d’étude et des coûts de construction. La valeur du terrain n’a jamais été englobée dans ces montants et ne figure ainsi pas à l’actif du bilan. Il s’agit donc d’une réserve latente qui pourra être réalisée en cas de vente de l’immeuble seulement. Les règles comptables MCH 2 sur la valorisation des immobilisations nous empêchent d’augmenter la valeur d’un objet en cours d’amortissement.</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71B9D120-BE8A-DA4D-B964-82A1DB9D5AA9}" type="slidenum">
              <a:rPr lang="fr-FR" smtClean="0"/>
              <a:t>21</a:t>
            </a:fld>
            <a:endParaRPr lang="fr-FR"/>
          </a:p>
        </p:txBody>
      </p:sp>
    </p:spTree>
    <p:extLst>
      <p:ext uri="{BB962C8B-B14F-4D97-AF65-F5344CB8AC3E}">
        <p14:creationId xmlns:p14="http://schemas.microsoft.com/office/powerpoint/2010/main" val="1135407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Intérêts 2021 Fr. 2’ </a:t>
            </a:r>
            <a:r>
              <a:rPr lang="fr-CH" dirty="0" err="1"/>
              <a:t>mio</a:t>
            </a:r>
            <a:r>
              <a:rPr lang="fr-CH" baseline="0" dirty="0"/>
              <a:t> au taux de 0.2 %</a:t>
            </a:r>
          </a:p>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Intérêts 2022 Fr. 2’ </a:t>
            </a:r>
            <a:r>
              <a:rPr lang="fr-CH" dirty="0" err="1"/>
              <a:t>mio</a:t>
            </a:r>
            <a:r>
              <a:rPr lang="fr-CH" baseline="0" dirty="0"/>
              <a:t> au taux de 0.2 %  + renouvellement ATF BCV 31.08.2022-31.08.2032 nouveau taux 1.98 %</a:t>
            </a:r>
          </a:p>
          <a:p>
            <a:pPr marL="0" marR="0" lvl="0" indent="0" algn="l" defTabSz="914400" rtl="0" eaLnBrk="1" fontAlgn="auto" latinLnBrk="0" hangingPunct="1">
              <a:lnSpc>
                <a:spcPct val="100000"/>
              </a:lnSpc>
              <a:spcBef>
                <a:spcPts val="0"/>
              </a:spcBef>
              <a:spcAft>
                <a:spcPts val="0"/>
              </a:spcAft>
              <a:buClrTx/>
              <a:buSzTx/>
              <a:buFontTx/>
              <a:buNone/>
              <a:tabLst/>
              <a:defRPr/>
            </a:pPr>
            <a:r>
              <a:rPr lang="fr-CH" baseline="0" dirty="0"/>
              <a:t>Intérêts 2023 Fr. 2’ </a:t>
            </a:r>
            <a:r>
              <a:rPr lang="fr-CH" baseline="0" dirty="0" err="1"/>
              <a:t>mio</a:t>
            </a:r>
            <a:r>
              <a:rPr lang="fr-CH" baseline="0" dirty="0"/>
              <a:t> aux taux de 1.98 %</a:t>
            </a:r>
          </a:p>
          <a:p>
            <a:endParaRPr lang="fr-FR" dirty="0"/>
          </a:p>
          <a:p>
            <a:r>
              <a:rPr lang="fr-FR" dirty="0"/>
              <a:t>L’amortissement se fait conformément au préavis, même s’il n’était pas nécessaire sur un objet appartenant au patrimoine financier. En effet, dans la mesure où il est entretenu régulièrement, ce que devrait garantir entre autres le fonds de rénovation, il ne se dévalue pas, même si les prix dépendent avant du tout de l’évolution du marché immobilier.</a:t>
            </a:r>
          </a:p>
          <a:p>
            <a:endParaRPr lang="fr-FR" dirty="0"/>
          </a:p>
          <a:p>
            <a:r>
              <a:rPr lang="fr-FR" dirty="0"/>
              <a:t>Cet amortissement a malheureusement un effet limitant sur notre capacité d’emprunt, car il péjore notre marge nette d’autofinancement. Au jour d’aujourd’hui, il n’y a aucun moyen politique ou juridique de revenir en arrière sur ce point.</a:t>
            </a:r>
          </a:p>
        </p:txBody>
      </p:sp>
      <p:sp>
        <p:nvSpPr>
          <p:cNvPr id="4" name="Espace réservé du numéro de diapositive 3"/>
          <p:cNvSpPr>
            <a:spLocks noGrp="1"/>
          </p:cNvSpPr>
          <p:nvPr>
            <p:ph type="sldNum" sz="quarter" idx="5"/>
          </p:nvPr>
        </p:nvSpPr>
        <p:spPr/>
        <p:txBody>
          <a:bodyPr/>
          <a:lstStyle/>
          <a:p>
            <a:fld id="{71B9D120-BE8A-DA4D-B964-82A1DB9D5AA9}" type="slidenum">
              <a:rPr lang="fr-FR" smtClean="0"/>
              <a:t>22</a:t>
            </a:fld>
            <a:endParaRPr lang="fr-FR"/>
          </a:p>
        </p:txBody>
      </p:sp>
    </p:spTree>
    <p:extLst>
      <p:ext uri="{BB962C8B-B14F-4D97-AF65-F5344CB8AC3E}">
        <p14:creationId xmlns:p14="http://schemas.microsoft.com/office/powerpoint/2010/main" val="3597210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sz="1200" dirty="0"/>
              <a:t>Pour ceux d’entre vous qui aimeraient approfondir leurs connaissances sur ces thématiques, nous pouvons recommander le site du canton qui comporte de nombreuses informations financières, des présentations et également un cours online sur la péréquation.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lt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sz="1200" b="1" i="0" baseline="0" dirty="0"/>
              <a:t>MCH2</a:t>
            </a:r>
            <a:r>
              <a:rPr lang="fr-FR" altLang="fr-FR" sz="1200" dirty="0"/>
              <a:t>: https://</a:t>
            </a:r>
            <a:r>
              <a:rPr lang="fr-FR" altLang="fr-FR" sz="1200" dirty="0" err="1"/>
              <a:t>www.vd.ch</a:t>
            </a:r>
            <a:r>
              <a:rPr lang="fr-FR" altLang="fr-FR" sz="1200" dirty="0"/>
              <a:t>/</a:t>
            </a:r>
            <a:r>
              <a:rPr lang="fr-FR" altLang="fr-FR" sz="1200" dirty="0" err="1"/>
              <a:t>etat</a:t>
            </a:r>
            <a:r>
              <a:rPr lang="fr-FR" altLang="fr-FR" sz="1200" dirty="0"/>
              <a:t>-droit-finances/communes/finances-communales/mch2 ou avec les critères de recherche « Vaud » et MCH2 »</a:t>
            </a:r>
          </a:p>
          <a:p>
            <a:endParaRPr lang="fr-CH" dirty="0"/>
          </a:p>
          <a:p>
            <a:pPr marL="0" marR="0" lvl="0" indent="0" algn="l" defTabSz="914400" rtl="0" eaLnBrk="1" fontAlgn="auto" latinLnBrk="0" hangingPunct="1">
              <a:lnSpc>
                <a:spcPct val="100000"/>
              </a:lnSpc>
              <a:spcBef>
                <a:spcPts val="0"/>
              </a:spcBef>
              <a:spcAft>
                <a:spcPts val="0"/>
              </a:spcAft>
              <a:buClrTx/>
              <a:buSzTx/>
              <a:buFontTx/>
              <a:buNone/>
              <a:tabLst/>
              <a:defRPr/>
            </a:pPr>
            <a:r>
              <a:rPr lang="fr-CH" b="1" i="0" baseline="0" dirty="0"/>
              <a:t>NPIV</a:t>
            </a:r>
            <a:r>
              <a:rPr lang="fr-CH" dirty="0"/>
              <a:t>: https://</a:t>
            </a:r>
            <a:r>
              <a:rPr lang="fr-CH" dirty="0" err="1"/>
              <a:t>www.vd.ch</a:t>
            </a:r>
            <a:r>
              <a:rPr lang="fr-CH" dirty="0"/>
              <a:t>/</a:t>
            </a:r>
            <a:r>
              <a:rPr lang="fr-CH" dirty="0" err="1"/>
              <a:t>etat</a:t>
            </a:r>
            <a:r>
              <a:rPr lang="fr-CH" dirty="0"/>
              <a:t>-droit-finances/communes/finances-communales/participation-a-la-</a:t>
            </a:r>
            <a:r>
              <a:rPr lang="fr-CH" dirty="0" err="1"/>
              <a:t>cohesion</a:t>
            </a:r>
            <a:r>
              <a:rPr lang="fr-CH" dirty="0"/>
              <a:t>-sociale-et-</a:t>
            </a:r>
            <a:r>
              <a:rPr lang="fr-CH" dirty="0" err="1"/>
              <a:t>perequation</a:t>
            </a:r>
            <a:r>
              <a:rPr lang="fr-CH" dirty="0"/>
              <a:t>-actuelle/nouvelle-</a:t>
            </a:r>
            <a:r>
              <a:rPr lang="fr-CH" dirty="0" err="1"/>
              <a:t>perequation</a:t>
            </a:r>
            <a:r>
              <a:rPr lang="fr-CH" dirty="0"/>
              <a:t>-</a:t>
            </a:r>
            <a:r>
              <a:rPr lang="fr-CH" dirty="0" err="1"/>
              <a:t>npiv</a:t>
            </a:r>
            <a:r>
              <a:rPr lang="fr-CH" dirty="0"/>
              <a:t> </a:t>
            </a:r>
            <a:r>
              <a:rPr lang="fr-FR" altLang="fr-FR" sz="1200" dirty="0"/>
              <a:t>ou avec les critères de recherche « Vaud » et « NPIV »</a:t>
            </a:r>
          </a:p>
          <a:p>
            <a:endParaRPr lang="fr-CH" dirty="0"/>
          </a:p>
          <a:p>
            <a:r>
              <a:rPr lang="fr-CH" b="1" dirty="0"/>
              <a:t>Tableau de bord interactif</a:t>
            </a:r>
            <a:r>
              <a:rPr lang="fr-CH" dirty="0"/>
              <a:t>: https://</a:t>
            </a:r>
            <a:r>
              <a:rPr lang="fr-CH" dirty="0" err="1"/>
              <a:t>www.vd.ch</a:t>
            </a:r>
            <a:r>
              <a:rPr lang="fr-CH" dirty="0"/>
              <a:t>/</a:t>
            </a:r>
            <a:r>
              <a:rPr lang="fr-CH" dirty="0" err="1"/>
              <a:t>etat</a:t>
            </a:r>
            <a:r>
              <a:rPr lang="fr-CH" dirty="0"/>
              <a:t>-droit-finances/communes/finances-communales/tableau-de-bord-interactif</a:t>
            </a:r>
          </a:p>
        </p:txBody>
      </p:sp>
      <p:sp>
        <p:nvSpPr>
          <p:cNvPr id="4" name="Espace réservé du numéro de diapositive 3"/>
          <p:cNvSpPr>
            <a:spLocks noGrp="1"/>
          </p:cNvSpPr>
          <p:nvPr>
            <p:ph type="sldNum" sz="quarter" idx="5"/>
          </p:nvPr>
        </p:nvSpPr>
        <p:spPr/>
        <p:txBody>
          <a:bodyPr/>
          <a:lstStyle/>
          <a:p>
            <a:pPr>
              <a:defRPr/>
            </a:pPr>
            <a:fld id="{70AC3AAD-BBE9-4FB6-AA73-1C48AFDFEAF7}" type="slidenum">
              <a:rPr lang="fr-CH" smtClean="0"/>
              <a:pPr>
                <a:defRPr/>
              </a:pPr>
              <a:t>23</a:t>
            </a:fld>
            <a:endParaRPr lang="fr-CH"/>
          </a:p>
        </p:txBody>
      </p:sp>
    </p:spTree>
    <p:extLst>
      <p:ext uri="{BB962C8B-B14F-4D97-AF65-F5344CB8AC3E}">
        <p14:creationId xmlns:p14="http://schemas.microsoft.com/office/powerpoint/2010/main" val="2360912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0488" y="744538"/>
            <a:ext cx="6616700" cy="3722687"/>
          </a:xfrm>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endParaRPr lang="fr-CH" sz="12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6819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1B9D120-BE8A-DA4D-B964-82A1DB9D5AA9}" type="slidenum">
              <a:rPr lang="fr-FR" smtClean="0"/>
              <a:t>4</a:t>
            </a:fld>
            <a:endParaRPr lang="fr-FR"/>
          </a:p>
        </p:txBody>
      </p:sp>
    </p:spTree>
    <p:extLst>
      <p:ext uri="{BB962C8B-B14F-4D97-AF65-F5344CB8AC3E}">
        <p14:creationId xmlns:p14="http://schemas.microsoft.com/office/powerpoint/2010/main" val="1555884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0488" y="744538"/>
            <a:ext cx="6616700" cy="3722687"/>
          </a:xfrm>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sz="1200" dirty="0"/>
              <a:t>Comme on peut le voir la classification fonctionnelle a été complètement revue. </a:t>
            </a:r>
          </a:p>
          <a:p>
            <a:pPr eaLnBrk="1" hangingPunct="1"/>
            <a:endParaRPr lang="fr-FR" alt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H" sz="1200" kern="0" dirty="0"/>
              <a:t>La même pour Confédération, cantons et communes</a:t>
            </a:r>
            <a:endParaRPr lang="fr-CH" sz="1200" b="1" kern="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H" sz="1200" b="0" i="0" u="none" strike="noStrike" kern="1200" baseline="0" dirty="0">
                <a:solidFill>
                  <a:srgbClr val="000000"/>
                </a:solidFill>
              </a:rPr>
              <a:t>Plus détaillée et plus adaptée aux nouveaux enjeux</a:t>
            </a:r>
          </a:p>
          <a:p>
            <a:pPr eaLnBrk="1" hangingPunct="1"/>
            <a:endParaRPr lang="fr-FR" altLang="fr-FR" sz="1200" dirty="0"/>
          </a:p>
          <a:p>
            <a:pPr eaLnBrk="1" hangingPunct="1"/>
            <a:r>
              <a:rPr lang="fr-FR" altLang="fr-FR" sz="1200" dirty="0"/>
              <a:t>Il y a 4 dicastères ou chapitres qui disparaissent et de nouvelles appellations et chapitres qui font leur apparition. Ceci implique une multitude de nouveaux comptes à créer ainsi que de nombreuses répartitions à effectuer qui sont illustrées par toutes les flèches en couleur.</a:t>
            </a:r>
          </a:p>
          <a:p>
            <a:pPr eaLnBrk="1" hangingPunct="1"/>
            <a:r>
              <a:rPr lang="fr-FR" altLang="fr-FR" sz="1200" dirty="0"/>
              <a:t>La clôture aves les résultats de l’exercice sont désormais intégrés dans le chapitre 9 intitulé finances et impôts.</a:t>
            </a:r>
          </a:p>
          <a:p>
            <a:pPr eaLnBrk="1" hangingPunct="1"/>
            <a:endParaRPr lang="fr-FR" altLang="fr-FR" dirty="0"/>
          </a:p>
        </p:txBody>
      </p:sp>
    </p:spTree>
    <p:extLst>
      <p:ext uri="{BB962C8B-B14F-4D97-AF65-F5344CB8AC3E}">
        <p14:creationId xmlns:p14="http://schemas.microsoft.com/office/powerpoint/2010/main" val="12474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1B9D120-BE8A-DA4D-B964-82A1DB9D5AA9}" type="slidenum">
              <a:rPr lang="fr-FR" smtClean="0"/>
              <a:t>6</a:t>
            </a:fld>
            <a:endParaRPr lang="fr-FR"/>
          </a:p>
        </p:txBody>
      </p:sp>
    </p:spTree>
    <p:extLst>
      <p:ext uri="{BB962C8B-B14F-4D97-AF65-F5344CB8AC3E}">
        <p14:creationId xmlns:p14="http://schemas.microsoft.com/office/powerpoint/2010/main" val="72511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0488" y="744538"/>
            <a:ext cx="6616700" cy="3722687"/>
          </a:xfrm>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CH" sz="1200" b="1" dirty="0">
                <a:solidFill>
                  <a:srgbClr val="CC6600"/>
                </a:solidFill>
              </a:rPr>
              <a:t>MCH1 = 110 (administration).317 (frais de représentation, manifestation).00</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fr-CH" sz="1200" b="1" dirty="0">
              <a:solidFill>
                <a:srgbClr val="CC66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fr-CH" sz="1200" b="1" dirty="0">
                <a:solidFill>
                  <a:srgbClr val="CC6600"/>
                </a:solidFill>
              </a:rPr>
              <a:t>MCH2</a:t>
            </a:r>
            <a:r>
              <a:rPr lang="fr-CH" sz="1200" b="1" baseline="0" dirty="0">
                <a:solidFill>
                  <a:srgbClr val="CC6600"/>
                </a:solidFill>
              </a:rPr>
              <a:t> = 32900 (culture non mentionnée ailleurs). 3130.80 (prestation de tiers)</a:t>
            </a:r>
          </a:p>
          <a:p>
            <a:pPr marL="0" marR="0" lvl="0" indent="0" algn="l" defTabSz="914400" rtl="0" eaLnBrk="1" fontAlgn="base" latinLnBrk="0" hangingPunct="1">
              <a:lnSpc>
                <a:spcPct val="100000"/>
              </a:lnSpc>
              <a:spcBef>
                <a:spcPct val="30000"/>
              </a:spcBef>
              <a:spcAft>
                <a:spcPct val="0"/>
              </a:spcAft>
              <a:buClrTx/>
              <a:buSzTx/>
              <a:buFontTx/>
              <a:buNone/>
              <a:tabLst/>
              <a:defRPr/>
            </a:pPr>
            <a:r>
              <a:rPr lang="fr-CH" sz="1200" b="1" baseline="0" dirty="0">
                <a:solidFill>
                  <a:srgbClr val="CC6600"/>
                </a:solidFill>
              </a:rPr>
              <a:t>                32900 (culture non mentionnée ailleurs). 3102 (Imprimés, publications)</a:t>
            </a:r>
          </a:p>
          <a:p>
            <a:pPr marL="0" marR="0" lvl="0" indent="0" algn="l" defTabSz="914400" rtl="0" eaLnBrk="1" fontAlgn="base" latinLnBrk="0" hangingPunct="1">
              <a:lnSpc>
                <a:spcPct val="100000"/>
              </a:lnSpc>
              <a:spcBef>
                <a:spcPct val="30000"/>
              </a:spcBef>
              <a:spcAft>
                <a:spcPct val="0"/>
              </a:spcAft>
              <a:buClrTx/>
              <a:buSzTx/>
              <a:buFontTx/>
              <a:buNone/>
              <a:tabLst/>
              <a:defRPr/>
            </a:pPr>
            <a:r>
              <a:rPr lang="fr-CH" sz="1200" b="1" baseline="0" dirty="0">
                <a:solidFill>
                  <a:srgbClr val="CC6600"/>
                </a:solidFill>
              </a:rPr>
              <a:t>                32900 (culture non mentionnée ailleurs). 3130.00 (prestation de tiers – frais envoi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fr-CH" sz="1200" b="1" baseline="0" dirty="0">
              <a:solidFill>
                <a:srgbClr val="CC66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fr-CH" sz="1200" b="1" dirty="0">
              <a:solidFill>
                <a:srgbClr val="CC6600"/>
              </a:solidFill>
            </a:endParaRPr>
          </a:p>
          <a:p>
            <a:pPr eaLnBrk="1" hangingPunct="1"/>
            <a:endParaRPr lang="fr-FR" altLang="fr-FR" dirty="0"/>
          </a:p>
        </p:txBody>
      </p:sp>
    </p:spTree>
    <p:extLst>
      <p:ext uri="{BB962C8B-B14F-4D97-AF65-F5344CB8AC3E}">
        <p14:creationId xmlns:p14="http://schemas.microsoft.com/office/powerpoint/2010/main" val="22520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139700" y="768350"/>
            <a:ext cx="6819900" cy="3836988"/>
          </a:xfrm>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a:t>Politique budgétaire = bidouille comptable</a:t>
            </a:r>
          </a:p>
        </p:txBody>
      </p:sp>
    </p:spTree>
    <p:extLst>
      <p:ext uri="{BB962C8B-B14F-4D97-AF65-F5344CB8AC3E}">
        <p14:creationId xmlns:p14="http://schemas.microsoft.com/office/powerpoint/2010/main" val="3726885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139700" y="768350"/>
            <a:ext cx="6819900" cy="3836988"/>
          </a:xfrm>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fr-FR" altLang="fr-FR" dirty="0"/>
          </a:p>
        </p:txBody>
      </p:sp>
    </p:spTree>
    <p:extLst>
      <p:ext uri="{BB962C8B-B14F-4D97-AF65-F5344CB8AC3E}">
        <p14:creationId xmlns:p14="http://schemas.microsoft.com/office/powerpoint/2010/main" val="3807947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ED9AF7-AC7B-43D8-B9E2-3ED95A9DB25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endParaRPr lang="fr-CH"/>
          </a:p>
        </p:txBody>
      </p:sp>
      <p:sp>
        <p:nvSpPr>
          <p:cNvPr id="3" name="Sous-titre 2">
            <a:extLst>
              <a:ext uri="{FF2B5EF4-FFF2-40B4-BE49-F238E27FC236}">
                <a16:creationId xmlns:a16="http://schemas.microsoft.com/office/drawing/2014/main" id="{F0536955-5200-4A4A-B96B-4E190CC2752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H"/>
          </a:p>
        </p:txBody>
      </p:sp>
      <p:sp>
        <p:nvSpPr>
          <p:cNvPr id="4" name="Espace réservé de la date 3">
            <a:extLst>
              <a:ext uri="{FF2B5EF4-FFF2-40B4-BE49-F238E27FC236}">
                <a16:creationId xmlns:a16="http://schemas.microsoft.com/office/drawing/2014/main" id="{632AD779-7802-44D1-A817-D87C8492AF8D}"/>
              </a:ext>
            </a:extLst>
          </p:cNvPr>
          <p:cNvSpPr>
            <a:spLocks noGrp="1"/>
          </p:cNvSpPr>
          <p:nvPr>
            <p:ph type="dt" sz="half" idx="10"/>
          </p:nvPr>
        </p:nvSpPr>
        <p:spPr/>
        <p:txBody>
          <a:bodyPr/>
          <a:lstStyle/>
          <a:p>
            <a:fld id="{8FA47973-6F7F-44C4-99BA-1A98FCC728BA}" type="datetimeFigureOut">
              <a:rPr lang="fr-CH" smtClean="0"/>
              <a:t>08.10.24</a:t>
            </a:fld>
            <a:endParaRPr lang="fr-CH"/>
          </a:p>
        </p:txBody>
      </p:sp>
      <p:sp>
        <p:nvSpPr>
          <p:cNvPr id="5" name="Espace réservé du pied de page 4">
            <a:extLst>
              <a:ext uri="{FF2B5EF4-FFF2-40B4-BE49-F238E27FC236}">
                <a16:creationId xmlns:a16="http://schemas.microsoft.com/office/drawing/2014/main" id="{3F526D49-C643-499F-89B6-812A415B21CF}"/>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58479667-A718-4DEB-8CA3-B8C87EC57315}"/>
              </a:ext>
            </a:extLst>
          </p:cNvPr>
          <p:cNvSpPr>
            <a:spLocks noGrp="1"/>
          </p:cNvSpPr>
          <p:nvPr>
            <p:ph type="sldNum" sz="quarter" idx="12"/>
          </p:nvPr>
        </p:nvSpPr>
        <p:spPr>
          <a:xfrm>
            <a:off x="8610600" y="6356350"/>
            <a:ext cx="2743200" cy="365125"/>
          </a:xfrm>
          <a:prstGeom prst="rect">
            <a:avLst/>
          </a:prstGeom>
        </p:spPr>
        <p:txBody>
          <a:bodyPr/>
          <a:lstStyle/>
          <a:p>
            <a:fld id="{FD6B6F81-4721-4882-8327-7931204C330E}" type="slidenum">
              <a:rPr lang="fr-CH" smtClean="0"/>
              <a:t>‹N°›</a:t>
            </a:fld>
            <a:endParaRPr lang="fr-CH"/>
          </a:p>
        </p:txBody>
      </p:sp>
    </p:spTree>
    <p:extLst>
      <p:ext uri="{BB962C8B-B14F-4D97-AF65-F5344CB8AC3E}">
        <p14:creationId xmlns:p14="http://schemas.microsoft.com/office/powerpoint/2010/main" val="522124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CCA7E0-8829-4EE2-8CEC-C82B5D7D6407}"/>
              </a:ext>
            </a:extLst>
          </p:cNvPr>
          <p:cNvSpPr>
            <a:spLocks noGrp="1"/>
          </p:cNvSpPr>
          <p:nvPr>
            <p:ph type="title"/>
          </p:nvPr>
        </p:nvSpPr>
        <p:spPr>
          <a:xfrm>
            <a:off x="838200" y="365125"/>
            <a:ext cx="10515600" cy="1325563"/>
          </a:xfrm>
          <a:prstGeom prst="rect">
            <a:avLst/>
          </a:prstGeom>
        </p:spPr>
        <p:txBody>
          <a:bodyPr/>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2DDDA5F8-41A6-423A-9CF5-ED6E0EC23C66}"/>
              </a:ext>
            </a:extLst>
          </p:cNvPr>
          <p:cNvSpPr>
            <a:spLocks noGrp="1"/>
          </p:cNvSpPr>
          <p:nvPr>
            <p:ph type="body" orient="vert" idx="1"/>
          </p:nvPr>
        </p:nvSpPr>
        <p:spPr>
          <a:xfrm>
            <a:off x="838200" y="1825625"/>
            <a:ext cx="10515600" cy="43513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1099B084-2B7F-428C-86C5-61974D1EF2A0}"/>
              </a:ext>
            </a:extLst>
          </p:cNvPr>
          <p:cNvSpPr>
            <a:spLocks noGrp="1"/>
          </p:cNvSpPr>
          <p:nvPr>
            <p:ph type="dt" sz="half" idx="10"/>
          </p:nvPr>
        </p:nvSpPr>
        <p:spPr/>
        <p:txBody>
          <a:bodyPr/>
          <a:lstStyle/>
          <a:p>
            <a:fld id="{8FA47973-6F7F-44C4-99BA-1A98FCC728BA}" type="datetimeFigureOut">
              <a:rPr lang="fr-CH" smtClean="0"/>
              <a:t>08.10.24</a:t>
            </a:fld>
            <a:endParaRPr lang="fr-CH"/>
          </a:p>
        </p:txBody>
      </p:sp>
      <p:sp>
        <p:nvSpPr>
          <p:cNvPr id="5" name="Espace réservé du pied de page 4">
            <a:extLst>
              <a:ext uri="{FF2B5EF4-FFF2-40B4-BE49-F238E27FC236}">
                <a16:creationId xmlns:a16="http://schemas.microsoft.com/office/drawing/2014/main" id="{8A372989-6A0E-4E9C-A259-2FDDA32D13E2}"/>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586EBDCB-347C-4F88-8602-DAEEB24EA235}"/>
              </a:ext>
            </a:extLst>
          </p:cNvPr>
          <p:cNvSpPr>
            <a:spLocks noGrp="1"/>
          </p:cNvSpPr>
          <p:nvPr>
            <p:ph type="sldNum" sz="quarter" idx="12"/>
          </p:nvPr>
        </p:nvSpPr>
        <p:spPr>
          <a:xfrm>
            <a:off x="8610600" y="6356350"/>
            <a:ext cx="2743200" cy="365125"/>
          </a:xfrm>
          <a:prstGeom prst="rect">
            <a:avLst/>
          </a:prstGeom>
        </p:spPr>
        <p:txBody>
          <a:bodyPr/>
          <a:lstStyle/>
          <a:p>
            <a:fld id="{FD6B6F81-4721-4882-8327-7931204C330E}" type="slidenum">
              <a:rPr lang="fr-CH" smtClean="0"/>
              <a:t>‹N°›</a:t>
            </a:fld>
            <a:endParaRPr lang="fr-CH"/>
          </a:p>
        </p:txBody>
      </p:sp>
    </p:spTree>
    <p:extLst>
      <p:ext uri="{BB962C8B-B14F-4D97-AF65-F5344CB8AC3E}">
        <p14:creationId xmlns:p14="http://schemas.microsoft.com/office/powerpoint/2010/main" val="3214705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C60137A-2DF0-4B08-90F6-10B1BD1D6169}"/>
              </a:ext>
            </a:extLst>
          </p:cNvPr>
          <p:cNvSpPr>
            <a:spLocks noGrp="1"/>
          </p:cNvSpPr>
          <p:nvPr>
            <p:ph type="title" orient="vert"/>
          </p:nvPr>
        </p:nvSpPr>
        <p:spPr>
          <a:xfrm>
            <a:off x="8724900" y="365125"/>
            <a:ext cx="2628900" cy="5811838"/>
          </a:xfrm>
          <a:prstGeom prst="rect">
            <a:avLst/>
          </a:prstGeom>
        </p:spPr>
        <p:txBody>
          <a:bodyPr vert="eaVert"/>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D80F2AD8-D727-4981-AC91-35F9F6B723A9}"/>
              </a:ext>
            </a:extLst>
          </p:cNvPr>
          <p:cNvSpPr>
            <a:spLocks noGrp="1"/>
          </p:cNvSpPr>
          <p:nvPr>
            <p:ph type="body" orient="vert" idx="1"/>
          </p:nvPr>
        </p:nvSpPr>
        <p:spPr>
          <a:xfrm>
            <a:off x="838200" y="365125"/>
            <a:ext cx="7734300" cy="58118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A7FE5AF9-F934-4C93-86B7-BA163C1F11ED}"/>
              </a:ext>
            </a:extLst>
          </p:cNvPr>
          <p:cNvSpPr>
            <a:spLocks noGrp="1"/>
          </p:cNvSpPr>
          <p:nvPr>
            <p:ph type="dt" sz="half" idx="10"/>
          </p:nvPr>
        </p:nvSpPr>
        <p:spPr/>
        <p:txBody>
          <a:bodyPr/>
          <a:lstStyle/>
          <a:p>
            <a:fld id="{8FA47973-6F7F-44C4-99BA-1A98FCC728BA}" type="datetimeFigureOut">
              <a:rPr lang="fr-CH" smtClean="0"/>
              <a:t>08.10.24</a:t>
            </a:fld>
            <a:endParaRPr lang="fr-CH"/>
          </a:p>
        </p:txBody>
      </p:sp>
      <p:sp>
        <p:nvSpPr>
          <p:cNvPr id="5" name="Espace réservé du pied de page 4">
            <a:extLst>
              <a:ext uri="{FF2B5EF4-FFF2-40B4-BE49-F238E27FC236}">
                <a16:creationId xmlns:a16="http://schemas.microsoft.com/office/drawing/2014/main" id="{05A1D565-7685-4601-9DD4-F39456C7BB8D}"/>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8AE75CBB-769E-4E55-BAF6-94514E1BA1A4}"/>
              </a:ext>
            </a:extLst>
          </p:cNvPr>
          <p:cNvSpPr>
            <a:spLocks noGrp="1"/>
          </p:cNvSpPr>
          <p:nvPr>
            <p:ph type="sldNum" sz="quarter" idx="12"/>
          </p:nvPr>
        </p:nvSpPr>
        <p:spPr>
          <a:xfrm>
            <a:off x="8610600" y="6356350"/>
            <a:ext cx="2743200" cy="365125"/>
          </a:xfrm>
          <a:prstGeom prst="rect">
            <a:avLst/>
          </a:prstGeom>
        </p:spPr>
        <p:txBody>
          <a:bodyPr/>
          <a:lstStyle/>
          <a:p>
            <a:fld id="{FD6B6F81-4721-4882-8327-7931204C330E}" type="slidenum">
              <a:rPr lang="fr-CH" smtClean="0"/>
              <a:t>‹N°›</a:t>
            </a:fld>
            <a:endParaRPr lang="fr-CH"/>
          </a:p>
        </p:txBody>
      </p:sp>
    </p:spTree>
    <p:extLst>
      <p:ext uri="{BB962C8B-B14F-4D97-AF65-F5344CB8AC3E}">
        <p14:creationId xmlns:p14="http://schemas.microsoft.com/office/powerpoint/2010/main" val="3078448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ED9AF7-AC7B-43D8-B9E2-3ED95A9DB25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H"/>
          </a:p>
        </p:txBody>
      </p:sp>
      <p:sp>
        <p:nvSpPr>
          <p:cNvPr id="3" name="Sous-titre 2">
            <a:extLst>
              <a:ext uri="{FF2B5EF4-FFF2-40B4-BE49-F238E27FC236}">
                <a16:creationId xmlns:a16="http://schemas.microsoft.com/office/drawing/2014/main" id="{F0536955-5200-4A4A-B96B-4E190CC27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H"/>
          </a:p>
        </p:txBody>
      </p:sp>
      <p:sp>
        <p:nvSpPr>
          <p:cNvPr id="4" name="Espace réservé de la date 3">
            <a:extLst>
              <a:ext uri="{FF2B5EF4-FFF2-40B4-BE49-F238E27FC236}">
                <a16:creationId xmlns:a16="http://schemas.microsoft.com/office/drawing/2014/main" id="{632AD779-7802-44D1-A817-D87C8492AF8D}"/>
              </a:ext>
            </a:extLst>
          </p:cNvPr>
          <p:cNvSpPr>
            <a:spLocks noGrp="1"/>
          </p:cNvSpPr>
          <p:nvPr>
            <p:ph type="dt" sz="half" idx="10"/>
          </p:nvPr>
        </p:nvSpPr>
        <p:spPr/>
        <p:txBody>
          <a:bodyPr/>
          <a:lstStyle/>
          <a:p>
            <a:fld id="{8FA47973-6F7F-44C4-99BA-1A98FCC728BA}" type="datetimeFigureOut">
              <a:rPr lang="fr-CH" smtClean="0"/>
              <a:t>08.10.24</a:t>
            </a:fld>
            <a:endParaRPr lang="fr-CH"/>
          </a:p>
        </p:txBody>
      </p:sp>
      <p:sp>
        <p:nvSpPr>
          <p:cNvPr id="5" name="Espace réservé du pied de page 4">
            <a:extLst>
              <a:ext uri="{FF2B5EF4-FFF2-40B4-BE49-F238E27FC236}">
                <a16:creationId xmlns:a16="http://schemas.microsoft.com/office/drawing/2014/main" id="{3F526D49-C643-499F-89B6-812A415B21CF}"/>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58479667-A718-4DEB-8CA3-B8C87EC57315}"/>
              </a:ext>
            </a:extLst>
          </p:cNvPr>
          <p:cNvSpPr>
            <a:spLocks noGrp="1"/>
          </p:cNvSpPr>
          <p:nvPr>
            <p:ph type="sldNum" sz="quarter" idx="12"/>
          </p:nvPr>
        </p:nvSpPr>
        <p:spPr/>
        <p:txBody>
          <a:bodyPr/>
          <a:lstStyle/>
          <a:p>
            <a:fld id="{FD6B6F81-4721-4882-8327-7931204C330E}" type="slidenum">
              <a:rPr lang="fr-CH" smtClean="0"/>
              <a:t>‹N°›</a:t>
            </a:fld>
            <a:endParaRPr lang="fr-CH"/>
          </a:p>
        </p:txBody>
      </p:sp>
    </p:spTree>
    <p:extLst>
      <p:ext uri="{BB962C8B-B14F-4D97-AF65-F5344CB8AC3E}">
        <p14:creationId xmlns:p14="http://schemas.microsoft.com/office/powerpoint/2010/main" val="4248967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CF14BA-5453-4C2A-8E16-691AF557ADAC}"/>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B6EE49AA-4653-4A8C-8A40-069195EAC59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3A84CE32-6EBD-4425-9CEF-8C0DE19EAA1D}"/>
              </a:ext>
            </a:extLst>
          </p:cNvPr>
          <p:cNvSpPr>
            <a:spLocks noGrp="1"/>
          </p:cNvSpPr>
          <p:nvPr>
            <p:ph type="dt" sz="half" idx="10"/>
          </p:nvPr>
        </p:nvSpPr>
        <p:spPr/>
        <p:txBody>
          <a:bodyPr/>
          <a:lstStyle/>
          <a:p>
            <a:fld id="{8FA47973-6F7F-44C4-99BA-1A98FCC728BA}" type="datetimeFigureOut">
              <a:rPr lang="fr-CH" smtClean="0"/>
              <a:t>08.10.24</a:t>
            </a:fld>
            <a:endParaRPr lang="fr-CH"/>
          </a:p>
        </p:txBody>
      </p:sp>
      <p:sp>
        <p:nvSpPr>
          <p:cNvPr id="5" name="Espace réservé du pied de page 4">
            <a:extLst>
              <a:ext uri="{FF2B5EF4-FFF2-40B4-BE49-F238E27FC236}">
                <a16:creationId xmlns:a16="http://schemas.microsoft.com/office/drawing/2014/main" id="{B66321A1-AA93-4D2A-8766-D91D00914076}"/>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3F406E16-0EE6-4242-BD1D-5ADD1014A76C}"/>
              </a:ext>
            </a:extLst>
          </p:cNvPr>
          <p:cNvSpPr>
            <a:spLocks noGrp="1"/>
          </p:cNvSpPr>
          <p:nvPr>
            <p:ph type="sldNum" sz="quarter" idx="12"/>
          </p:nvPr>
        </p:nvSpPr>
        <p:spPr/>
        <p:txBody>
          <a:bodyPr/>
          <a:lstStyle/>
          <a:p>
            <a:fld id="{FD6B6F81-4721-4882-8327-7931204C330E}" type="slidenum">
              <a:rPr lang="fr-CH" smtClean="0"/>
              <a:t>‹N°›</a:t>
            </a:fld>
            <a:endParaRPr lang="fr-CH"/>
          </a:p>
        </p:txBody>
      </p:sp>
    </p:spTree>
    <p:extLst>
      <p:ext uri="{BB962C8B-B14F-4D97-AF65-F5344CB8AC3E}">
        <p14:creationId xmlns:p14="http://schemas.microsoft.com/office/powerpoint/2010/main" val="550830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BD1568-54D5-4DEA-86CB-FD9AE738010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H"/>
          </a:p>
        </p:txBody>
      </p:sp>
      <p:sp>
        <p:nvSpPr>
          <p:cNvPr id="3" name="Espace réservé du texte 2">
            <a:extLst>
              <a:ext uri="{FF2B5EF4-FFF2-40B4-BE49-F238E27FC236}">
                <a16:creationId xmlns:a16="http://schemas.microsoft.com/office/drawing/2014/main" id="{3F958C6D-AE94-4ADA-A9B0-3FAA16259D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EC2BFAA-EE70-4E92-AF8D-CE9F4C2F3E4E}"/>
              </a:ext>
            </a:extLst>
          </p:cNvPr>
          <p:cNvSpPr>
            <a:spLocks noGrp="1"/>
          </p:cNvSpPr>
          <p:nvPr>
            <p:ph type="dt" sz="half" idx="10"/>
          </p:nvPr>
        </p:nvSpPr>
        <p:spPr/>
        <p:txBody>
          <a:bodyPr/>
          <a:lstStyle/>
          <a:p>
            <a:fld id="{8FA47973-6F7F-44C4-99BA-1A98FCC728BA}" type="datetimeFigureOut">
              <a:rPr lang="fr-CH" smtClean="0"/>
              <a:t>08.10.24</a:t>
            </a:fld>
            <a:endParaRPr lang="fr-CH"/>
          </a:p>
        </p:txBody>
      </p:sp>
      <p:sp>
        <p:nvSpPr>
          <p:cNvPr id="5" name="Espace réservé du pied de page 4">
            <a:extLst>
              <a:ext uri="{FF2B5EF4-FFF2-40B4-BE49-F238E27FC236}">
                <a16:creationId xmlns:a16="http://schemas.microsoft.com/office/drawing/2014/main" id="{37CD8A78-DA99-4627-B301-887AB8F65627}"/>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947476FE-4162-46B0-BC8F-DB1703181172}"/>
              </a:ext>
            </a:extLst>
          </p:cNvPr>
          <p:cNvSpPr>
            <a:spLocks noGrp="1"/>
          </p:cNvSpPr>
          <p:nvPr>
            <p:ph type="sldNum" sz="quarter" idx="12"/>
          </p:nvPr>
        </p:nvSpPr>
        <p:spPr/>
        <p:txBody>
          <a:bodyPr/>
          <a:lstStyle/>
          <a:p>
            <a:fld id="{FD6B6F81-4721-4882-8327-7931204C330E}" type="slidenum">
              <a:rPr lang="fr-CH" smtClean="0"/>
              <a:t>‹N°›</a:t>
            </a:fld>
            <a:endParaRPr lang="fr-CH"/>
          </a:p>
        </p:txBody>
      </p:sp>
    </p:spTree>
    <p:extLst>
      <p:ext uri="{BB962C8B-B14F-4D97-AF65-F5344CB8AC3E}">
        <p14:creationId xmlns:p14="http://schemas.microsoft.com/office/powerpoint/2010/main" val="4101597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21639E-5825-47D6-8A57-41D7BC919161}"/>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D59E02B1-27E2-432B-876C-693DEF465F7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a:extLst>
              <a:ext uri="{FF2B5EF4-FFF2-40B4-BE49-F238E27FC236}">
                <a16:creationId xmlns:a16="http://schemas.microsoft.com/office/drawing/2014/main" id="{92B36E20-6CFE-4E2F-BD68-11934FE8CC0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a:extLst>
              <a:ext uri="{FF2B5EF4-FFF2-40B4-BE49-F238E27FC236}">
                <a16:creationId xmlns:a16="http://schemas.microsoft.com/office/drawing/2014/main" id="{25C5ED33-D365-4AC9-92BB-5A382A20E4C7}"/>
              </a:ext>
            </a:extLst>
          </p:cNvPr>
          <p:cNvSpPr>
            <a:spLocks noGrp="1"/>
          </p:cNvSpPr>
          <p:nvPr>
            <p:ph type="dt" sz="half" idx="10"/>
          </p:nvPr>
        </p:nvSpPr>
        <p:spPr/>
        <p:txBody>
          <a:bodyPr/>
          <a:lstStyle/>
          <a:p>
            <a:fld id="{8FA47973-6F7F-44C4-99BA-1A98FCC728BA}" type="datetimeFigureOut">
              <a:rPr lang="fr-CH" smtClean="0"/>
              <a:t>08.10.24</a:t>
            </a:fld>
            <a:endParaRPr lang="fr-CH"/>
          </a:p>
        </p:txBody>
      </p:sp>
      <p:sp>
        <p:nvSpPr>
          <p:cNvPr id="6" name="Espace réservé du pied de page 5">
            <a:extLst>
              <a:ext uri="{FF2B5EF4-FFF2-40B4-BE49-F238E27FC236}">
                <a16:creationId xmlns:a16="http://schemas.microsoft.com/office/drawing/2014/main" id="{F5061EBD-7050-4533-9F91-4654A7ABDF83}"/>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EA1377FE-605F-40B8-BF83-1E5B7E3C2B11}"/>
              </a:ext>
            </a:extLst>
          </p:cNvPr>
          <p:cNvSpPr>
            <a:spLocks noGrp="1"/>
          </p:cNvSpPr>
          <p:nvPr>
            <p:ph type="sldNum" sz="quarter" idx="12"/>
          </p:nvPr>
        </p:nvSpPr>
        <p:spPr/>
        <p:txBody>
          <a:bodyPr/>
          <a:lstStyle/>
          <a:p>
            <a:fld id="{FD6B6F81-4721-4882-8327-7931204C330E}" type="slidenum">
              <a:rPr lang="fr-CH" smtClean="0"/>
              <a:t>‹N°›</a:t>
            </a:fld>
            <a:endParaRPr lang="fr-CH"/>
          </a:p>
        </p:txBody>
      </p:sp>
    </p:spTree>
    <p:extLst>
      <p:ext uri="{BB962C8B-B14F-4D97-AF65-F5344CB8AC3E}">
        <p14:creationId xmlns:p14="http://schemas.microsoft.com/office/powerpoint/2010/main" val="3070449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1CF4D3-33C4-44B6-A163-1A436C3DE722}"/>
              </a:ext>
            </a:extLst>
          </p:cNvPr>
          <p:cNvSpPr>
            <a:spLocks noGrp="1"/>
          </p:cNvSpPr>
          <p:nvPr>
            <p:ph type="title"/>
          </p:nvPr>
        </p:nvSpPr>
        <p:spPr>
          <a:xfrm>
            <a:off x="839788" y="365125"/>
            <a:ext cx="10515600" cy="1325563"/>
          </a:xfrm>
        </p:spPr>
        <p:txBody>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0E491CE0-0A6C-418F-9C41-4FE9D8240C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908A4B6-7679-4EF6-AC8B-40C06A09F21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a:extLst>
              <a:ext uri="{FF2B5EF4-FFF2-40B4-BE49-F238E27FC236}">
                <a16:creationId xmlns:a16="http://schemas.microsoft.com/office/drawing/2014/main" id="{2BADDC5A-7A59-4F99-9F62-3A5F055BFF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746A318-82B8-4023-B6BA-6E465A120B5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a:extLst>
              <a:ext uri="{FF2B5EF4-FFF2-40B4-BE49-F238E27FC236}">
                <a16:creationId xmlns:a16="http://schemas.microsoft.com/office/drawing/2014/main" id="{6E508242-A886-4CDC-A3DA-FDF0D22EAA9F}"/>
              </a:ext>
            </a:extLst>
          </p:cNvPr>
          <p:cNvSpPr>
            <a:spLocks noGrp="1"/>
          </p:cNvSpPr>
          <p:nvPr>
            <p:ph type="dt" sz="half" idx="10"/>
          </p:nvPr>
        </p:nvSpPr>
        <p:spPr/>
        <p:txBody>
          <a:bodyPr/>
          <a:lstStyle/>
          <a:p>
            <a:fld id="{8FA47973-6F7F-44C4-99BA-1A98FCC728BA}" type="datetimeFigureOut">
              <a:rPr lang="fr-CH" smtClean="0"/>
              <a:t>08.10.24</a:t>
            </a:fld>
            <a:endParaRPr lang="fr-CH"/>
          </a:p>
        </p:txBody>
      </p:sp>
      <p:sp>
        <p:nvSpPr>
          <p:cNvPr id="8" name="Espace réservé du pied de page 7">
            <a:extLst>
              <a:ext uri="{FF2B5EF4-FFF2-40B4-BE49-F238E27FC236}">
                <a16:creationId xmlns:a16="http://schemas.microsoft.com/office/drawing/2014/main" id="{7A5950B3-B995-462D-9F91-5B7FA8CE7845}"/>
              </a:ext>
            </a:extLst>
          </p:cNvPr>
          <p:cNvSpPr>
            <a:spLocks noGrp="1"/>
          </p:cNvSpPr>
          <p:nvPr>
            <p:ph type="ftr" sz="quarter" idx="11"/>
          </p:nvPr>
        </p:nvSpPr>
        <p:spPr/>
        <p:txBody>
          <a:bodyPr/>
          <a:lstStyle/>
          <a:p>
            <a:endParaRPr lang="fr-CH"/>
          </a:p>
        </p:txBody>
      </p:sp>
      <p:sp>
        <p:nvSpPr>
          <p:cNvPr id="9" name="Espace réservé du numéro de diapositive 8">
            <a:extLst>
              <a:ext uri="{FF2B5EF4-FFF2-40B4-BE49-F238E27FC236}">
                <a16:creationId xmlns:a16="http://schemas.microsoft.com/office/drawing/2014/main" id="{F151107B-D9CC-4980-AC8A-BD3B8F0E9574}"/>
              </a:ext>
            </a:extLst>
          </p:cNvPr>
          <p:cNvSpPr>
            <a:spLocks noGrp="1"/>
          </p:cNvSpPr>
          <p:nvPr>
            <p:ph type="sldNum" sz="quarter" idx="12"/>
          </p:nvPr>
        </p:nvSpPr>
        <p:spPr/>
        <p:txBody>
          <a:bodyPr/>
          <a:lstStyle/>
          <a:p>
            <a:fld id="{FD6B6F81-4721-4882-8327-7931204C330E}" type="slidenum">
              <a:rPr lang="fr-CH" smtClean="0"/>
              <a:t>‹N°›</a:t>
            </a:fld>
            <a:endParaRPr lang="fr-CH"/>
          </a:p>
        </p:txBody>
      </p:sp>
    </p:spTree>
    <p:extLst>
      <p:ext uri="{BB962C8B-B14F-4D97-AF65-F5344CB8AC3E}">
        <p14:creationId xmlns:p14="http://schemas.microsoft.com/office/powerpoint/2010/main" val="2473281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57D172-0D1C-4887-B3AD-142E1F3D29AD}"/>
              </a:ext>
            </a:extLst>
          </p:cNvPr>
          <p:cNvSpPr>
            <a:spLocks noGrp="1"/>
          </p:cNvSpPr>
          <p:nvPr>
            <p:ph type="title"/>
          </p:nvPr>
        </p:nvSpPr>
        <p:spPr/>
        <p:txBody>
          <a:bodyPr/>
          <a:lstStyle/>
          <a:p>
            <a:r>
              <a:rPr lang="fr-FR"/>
              <a:t>Modifiez le style du titre</a:t>
            </a:r>
            <a:endParaRPr lang="fr-CH"/>
          </a:p>
        </p:txBody>
      </p:sp>
      <p:sp>
        <p:nvSpPr>
          <p:cNvPr id="3" name="Espace réservé de la date 2">
            <a:extLst>
              <a:ext uri="{FF2B5EF4-FFF2-40B4-BE49-F238E27FC236}">
                <a16:creationId xmlns:a16="http://schemas.microsoft.com/office/drawing/2014/main" id="{2B09EF56-2784-41A7-8BA0-49AEC9F3F778}"/>
              </a:ext>
            </a:extLst>
          </p:cNvPr>
          <p:cNvSpPr>
            <a:spLocks noGrp="1"/>
          </p:cNvSpPr>
          <p:nvPr>
            <p:ph type="dt" sz="half" idx="10"/>
          </p:nvPr>
        </p:nvSpPr>
        <p:spPr/>
        <p:txBody>
          <a:bodyPr/>
          <a:lstStyle/>
          <a:p>
            <a:fld id="{8FA47973-6F7F-44C4-99BA-1A98FCC728BA}" type="datetimeFigureOut">
              <a:rPr lang="fr-CH" smtClean="0"/>
              <a:t>08.10.24</a:t>
            </a:fld>
            <a:endParaRPr lang="fr-CH"/>
          </a:p>
        </p:txBody>
      </p:sp>
      <p:sp>
        <p:nvSpPr>
          <p:cNvPr id="4" name="Espace réservé du pied de page 3">
            <a:extLst>
              <a:ext uri="{FF2B5EF4-FFF2-40B4-BE49-F238E27FC236}">
                <a16:creationId xmlns:a16="http://schemas.microsoft.com/office/drawing/2014/main" id="{55E9E82F-00B0-4269-A594-68DCFCF364A7}"/>
              </a:ext>
            </a:extLst>
          </p:cNvPr>
          <p:cNvSpPr>
            <a:spLocks noGrp="1"/>
          </p:cNvSpPr>
          <p:nvPr>
            <p:ph type="ftr" sz="quarter" idx="11"/>
          </p:nvPr>
        </p:nvSpPr>
        <p:spPr/>
        <p:txBody>
          <a:bodyPr/>
          <a:lstStyle/>
          <a:p>
            <a:endParaRPr lang="fr-CH"/>
          </a:p>
        </p:txBody>
      </p:sp>
      <p:sp>
        <p:nvSpPr>
          <p:cNvPr id="5" name="Espace réservé du numéro de diapositive 4">
            <a:extLst>
              <a:ext uri="{FF2B5EF4-FFF2-40B4-BE49-F238E27FC236}">
                <a16:creationId xmlns:a16="http://schemas.microsoft.com/office/drawing/2014/main" id="{C93E5275-3A26-4BBB-AC86-155C435F8581}"/>
              </a:ext>
            </a:extLst>
          </p:cNvPr>
          <p:cNvSpPr>
            <a:spLocks noGrp="1"/>
          </p:cNvSpPr>
          <p:nvPr>
            <p:ph type="sldNum" sz="quarter" idx="12"/>
          </p:nvPr>
        </p:nvSpPr>
        <p:spPr/>
        <p:txBody>
          <a:bodyPr/>
          <a:lstStyle/>
          <a:p>
            <a:fld id="{FD6B6F81-4721-4882-8327-7931204C330E}" type="slidenum">
              <a:rPr lang="fr-CH" smtClean="0"/>
              <a:t>‹N°›</a:t>
            </a:fld>
            <a:endParaRPr lang="fr-CH"/>
          </a:p>
        </p:txBody>
      </p:sp>
    </p:spTree>
    <p:extLst>
      <p:ext uri="{BB962C8B-B14F-4D97-AF65-F5344CB8AC3E}">
        <p14:creationId xmlns:p14="http://schemas.microsoft.com/office/powerpoint/2010/main" val="3190415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EBD39BF-5862-4C73-A8AF-79D0855C4A7E}"/>
              </a:ext>
            </a:extLst>
          </p:cNvPr>
          <p:cNvSpPr>
            <a:spLocks noGrp="1"/>
          </p:cNvSpPr>
          <p:nvPr>
            <p:ph type="dt" sz="half" idx="10"/>
          </p:nvPr>
        </p:nvSpPr>
        <p:spPr/>
        <p:txBody>
          <a:bodyPr/>
          <a:lstStyle/>
          <a:p>
            <a:fld id="{8FA47973-6F7F-44C4-99BA-1A98FCC728BA}" type="datetimeFigureOut">
              <a:rPr lang="fr-CH" smtClean="0"/>
              <a:t>08.10.24</a:t>
            </a:fld>
            <a:endParaRPr lang="fr-CH"/>
          </a:p>
        </p:txBody>
      </p:sp>
      <p:sp>
        <p:nvSpPr>
          <p:cNvPr id="3" name="Espace réservé du pied de page 2">
            <a:extLst>
              <a:ext uri="{FF2B5EF4-FFF2-40B4-BE49-F238E27FC236}">
                <a16:creationId xmlns:a16="http://schemas.microsoft.com/office/drawing/2014/main" id="{D279A9EB-CDD1-4909-909B-C52235049550}"/>
              </a:ext>
            </a:extLst>
          </p:cNvPr>
          <p:cNvSpPr>
            <a:spLocks noGrp="1"/>
          </p:cNvSpPr>
          <p:nvPr>
            <p:ph type="ftr" sz="quarter" idx="11"/>
          </p:nvPr>
        </p:nvSpPr>
        <p:spPr/>
        <p:txBody>
          <a:bodyPr/>
          <a:lstStyle/>
          <a:p>
            <a:endParaRPr lang="fr-CH"/>
          </a:p>
        </p:txBody>
      </p:sp>
      <p:sp>
        <p:nvSpPr>
          <p:cNvPr id="4" name="Espace réservé du numéro de diapositive 3">
            <a:extLst>
              <a:ext uri="{FF2B5EF4-FFF2-40B4-BE49-F238E27FC236}">
                <a16:creationId xmlns:a16="http://schemas.microsoft.com/office/drawing/2014/main" id="{9E5ADE17-30DE-405B-81A1-6655F2F6897F}"/>
              </a:ext>
            </a:extLst>
          </p:cNvPr>
          <p:cNvSpPr>
            <a:spLocks noGrp="1"/>
          </p:cNvSpPr>
          <p:nvPr>
            <p:ph type="sldNum" sz="quarter" idx="12"/>
          </p:nvPr>
        </p:nvSpPr>
        <p:spPr/>
        <p:txBody>
          <a:bodyPr/>
          <a:lstStyle/>
          <a:p>
            <a:fld id="{FD6B6F81-4721-4882-8327-7931204C330E}" type="slidenum">
              <a:rPr lang="fr-CH" smtClean="0"/>
              <a:t>‹N°›</a:t>
            </a:fld>
            <a:endParaRPr lang="fr-CH"/>
          </a:p>
        </p:txBody>
      </p:sp>
    </p:spTree>
    <p:extLst>
      <p:ext uri="{BB962C8B-B14F-4D97-AF65-F5344CB8AC3E}">
        <p14:creationId xmlns:p14="http://schemas.microsoft.com/office/powerpoint/2010/main" val="4093712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A9784C-F848-40A0-8DDB-091480CF9C4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du contenu 2">
            <a:extLst>
              <a:ext uri="{FF2B5EF4-FFF2-40B4-BE49-F238E27FC236}">
                <a16:creationId xmlns:a16="http://schemas.microsoft.com/office/drawing/2014/main" id="{A2DEEFA0-9058-47D7-9E8A-5181C15CBE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a:extLst>
              <a:ext uri="{FF2B5EF4-FFF2-40B4-BE49-F238E27FC236}">
                <a16:creationId xmlns:a16="http://schemas.microsoft.com/office/drawing/2014/main" id="{6EE7DE63-F4FC-42D0-A204-28122B3621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8A86031-6BAA-424E-809C-B3FAD4B17B04}"/>
              </a:ext>
            </a:extLst>
          </p:cNvPr>
          <p:cNvSpPr>
            <a:spLocks noGrp="1"/>
          </p:cNvSpPr>
          <p:nvPr>
            <p:ph type="dt" sz="half" idx="10"/>
          </p:nvPr>
        </p:nvSpPr>
        <p:spPr/>
        <p:txBody>
          <a:bodyPr/>
          <a:lstStyle/>
          <a:p>
            <a:fld id="{8FA47973-6F7F-44C4-99BA-1A98FCC728BA}" type="datetimeFigureOut">
              <a:rPr lang="fr-CH" smtClean="0"/>
              <a:t>08.10.24</a:t>
            </a:fld>
            <a:endParaRPr lang="fr-CH"/>
          </a:p>
        </p:txBody>
      </p:sp>
      <p:sp>
        <p:nvSpPr>
          <p:cNvPr id="6" name="Espace réservé du pied de page 5">
            <a:extLst>
              <a:ext uri="{FF2B5EF4-FFF2-40B4-BE49-F238E27FC236}">
                <a16:creationId xmlns:a16="http://schemas.microsoft.com/office/drawing/2014/main" id="{68421AB5-56C8-49C7-B17B-B8223ECFEFE9}"/>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C036138B-4554-4BA6-972C-26AFA4E2AA65}"/>
              </a:ext>
            </a:extLst>
          </p:cNvPr>
          <p:cNvSpPr>
            <a:spLocks noGrp="1"/>
          </p:cNvSpPr>
          <p:nvPr>
            <p:ph type="sldNum" sz="quarter" idx="12"/>
          </p:nvPr>
        </p:nvSpPr>
        <p:spPr/>
        <p:txBody>
          <a:bodyPr/>
          <a:lstStyle/>
          <a:p>
            <a:fld id="{FD6B6F81-4721-4882-8327-7931204C330E}" type="slidenum">
              <a:rPr lang="fr-CH" smtClean="0"/>
              <a:t>‹N°›</a:t>
            </a:fld>
            <a:endParaRPr lang="fr-CH"/>
          </a:p>
        </p:txBody>
      </p:sp>
    </p:spTree>
    <p:extLst>
      <p:ext uri="{BB962C8B-B14F-4D97-AF65-F5344CB8AC3E}">
        <p14:creationId xmlns:p14="http://schemas.microsoft.com/office/powerpoint/2010/main" val="2574382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CF14BA-5453-4C2A-8E16-691AF557ADAC}"/>
              </a:ext>
            </a:extLst>
          </p:cNvPr>
          <p:cNvSpPr>
            <a:spLocks noGrp="1"/>
          </p:cNvSpPr>
          <p:nvPr>
            <p:ph type="title"/>
          </p:nvPr>
        </p:nvSpPr>
        <p:spPr>
          <a:xfrm>
            <a:off x="838200" y="365125"/>
            <a:ext cx="10515600" cy="1325563"/>
          </a:xfrm>
          <a:prstGeom prst="rect">
            <a:avLst/>
          </a:prstGeom>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B6EE49AA-4653-4A8C-8A40-069195EAC595}"/>
              </a:ext>
            </a:extLst>
          </p:cNvPr>
          <p:cNvSpPr>
            <a:spLocks noGrp="1"/>
          </p:cNvSpPr>
          <p:nvPr>
            <p:ph idx="1"/>
          </p:nvPr>
        </p:nvSpPr>
        <p:spPr>
          <a:xfrm>
            <a:off x="838200" y="1825625"/>
            <a:ext cx="10515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3A84CE32-6EBD-4425-9CEF-8C0DE19EAA1D}"/>
              </a:ext>
            </a:extLst>
          </p:cNvPr>
          <p:cNvSpPr>
            <a:spLocks noGrp="1"/>
          </p:cNvSpPr>
          <p:nvPr>
            <p:ph type="dt" sz="half" idx="10"/>
          </p:nvPr>
        </p:nvSpPr>
        <p:spPr/>
        <p:txBody>
          <a:bodyPr/>
          <a:lstStyle/>
          <a:p>
            <a:fld id="{8FA47973-6F7F-44C4-99BA-1A98FCC728BA}" type="datetimeFigureOut">
              <a:rPr lang="fr-CH" smtClean="0"/>
              <a:t>08.10.24</a:t>
            </a:fld>
            <a:endParaRPr lang="fr-CH"/>
          </a:p>
        </p:txBody>
      </p:sp>
      <p:sp>
        <p:nvSpPr>
          <p:cNvPr id="5" name="Espace réservé du pied de page 4">
            <a:extLst>
              <a:ext uri="{FF2B5EF4-FFF2-40B4-BE49-F238E27FC236}">
                <a16:creationId xmlns:a16="http://schemas.microsoft.com/office/drawing/2014/main" id="{B66321A1-AA93-4D2A-8766-D91D00914076}"/>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3F406E16-0EE6-4242-BD1D-5ADD1014A76C}"/>
              </a:ext>
            </a:extLst>
          </p:cNvPr>
          <p:cNvSpPr>
            <a:spLocks noGrp="1"/>
          </p:cNvSpPr>
          <p:nvPr>
            <p:ph type="sldNum" sz="quarter" idx="12"/>
          </p:nvPr>
        </p:nvSpPr>
        <p:spPr>
          <a:xfrm>
            <a:off x="8610600" y="6356350"/>
            <a:ext cx="2743200" cy="365125"/>
          </a:xfrm>
          <a:prstGeom prst="rect">
            <a:avLst/>
          </a:prstGeom>
        </p:spPr>
        <p:txBody>
          <a:bodyPr/>
          <a:lstStyle/>
          <a:p>
            <a:fld id="{FD6B6F81-4721-4882-8327-7931204C330E}" type="slidenum">
              <a:rPr lang="fr-CH" smtClean="0"/>
              <a:t>‹N°›</a:t>
            </a:fld>
            <a:endParaRPr lang="fr-CH"/>
          </a:p>
        </p:txBody>
      </p:sp>
    </p:spTree>
    <p:extLst>
      <p:ext uri="{BB962C8B-B14F-4D97-AF65-F5344CB8AC3E}">
        <p14:creationId xmlns:p14="http://schemas.microsoft.com/office/powerpoint/2010/main" val="4024600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E9F677-8A72-4132-A130-B772FE24B04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pour une image  2">
            <a:extLst>
              <a:ext uri="{FF2B5EF4-FFF2-40B4-BE49-F238E27FC236}">
                <a16:creationId xmlns:a16="http://schemas.microsoft.com/office/drawing/2014/main" id="{D81F4BAB-5C49-438A-AF67-8246D991DB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a:extLst>
              <a:ext uri="{FF2B5EF4-FFF2-40B4-BE49-F238E27FC236}">
                <a16:creationId xmlns:a16="http://schemas.microsoft.com/office/drawing/2014/main" id="{B0B32567-EEFC-4D1B-83AC-4EB6291C9F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A9D8CD6-9A38-4384-807D-803D7D9AEFB1}"/>
              </a:ext>
            </a:extLst>
          </p:cNvPr>
          <p:cNvSpPr>
            <a:spLocks noGrp="1"/>
          </p:cNvSpPr>
          <p:nvPr>
            <p:ph type="dt" sz="half" idx="10"/>
          </p:nvPr>
        </p:nvSpPr>
        <p:spPr/>
        <p:txBody>
          <a:bodyPr/>
          <a:lstStyle/>
          <a:p>
            <a:fld id="{8FA47973-6F7F-44C4-99BA-1A98FCC728BA}" type="datetimeFigureOut">
              <a:rPr lang="fr-CH" smtClean="0"/>
              <a:t>08.10.24</a:t>
            </a:fld>
            <a:endParaRPr lang="fr-CH"/>
          </a:p>
        </p:txBody>
      </p:sp>
      <p:sp>
        <p:nvSpPr>
          <p:cNvPr id="6" name="Espace réservé du pied de page 5">
            <a:extLst>
              <a:ext uri="{FF2B5EF4-FFF2-40B4-BE49-F238E27FC236}">
                <a16:creationId xmlns:a16="http://schemas.microsoft.com/office/drawing/2014/main" id="{B44EC6A4-04B2-4DFE-BD3C-0411BA2A3236}"/>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0AA47C9C-FA93-4CC6-A11D-B17A2AECCA5B}"/>
              </a:ext>
            </a:extLst>
          </p:cNvPr>
          <p:cNvSpPr>
            <a:spLocks noGrp="1"/>
          </p:cNvSpPr>
          <p:nvPr>
            <p:ph type="sldNum" sz="quarter" idx="12"/>
          </p:nvPr>
        </p:nvSpPr>
        <p:spPr/>
        <p:txBody>
          <a:bodyPr/>
          <a:lstStyle/>
          <a:p>
            <a:fld id="{FD6B6F81-4721-4882-8327-7931204C330E}" type="slidenum">
              <a:rPr lang="fr-CH" smtClean="0"/>
              <a:t>‹N°›</a:t>
            </a:fld>
            <a:endParaRPr lang="fr-CH"/>
          </a:p>
        </p:txBody>
      </p:sp>
    </p:spTree>
    <p:extLst>
      <p:ext uri="{BB962C8B-B14F-4D97-AF65-F5344CB8AC3E}">
        <p14:creationId xmlns:p14="http://schemas.microsoft.com/office/powerpoint/2010/main" val="314718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CCA7E0-8829-4EE2-8CEC-C82B5D7D6407}"/>
              </a:ext>
            </a:extLst>
          </p:cNvPr>
          <p:cNvSpPr>
            <a:spLocks noGrp="1"/>
          </p:cNvSpPr>
          <p:nvPr>
            <p:ph type="title"/>
          </p:nvPr>
        </p:nvSpPr>
        <p:spPr/>
        <p:txBody>
          <a:bodyPr/>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2DDDA5F8-41A6-423A-9CF5-ED6E0EC23C6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1099B084-2B7F-428C-86C5-61974D1EF2A0}"/>
              </a:ext>
            </a:extLst>
          </p:cNvPr>
          <p:cNvSpPr>
            <a:spLocks noGrp="1"/>
          </p:cNvSpPr>
          <p:nvPr>
            <p:ph type="dt" sz="half" idx="10"/>
          </p:nvPr>
        </p:nvSpPr>
        <p:spPr/>
        <p:txBody>
          <a:bodyPr/>
          <a:lstStyle/>
          <a:p>
            <a:fld id="{8FA47973-6F7F-44C4-99BA-1A98FCC728BA}" type="datetimeFigureOut">
              <a:rPr lang="fr-CH" smtClean="0"/>
              <a:t>08.10.24</a:t>
            </a:fld>
            <a:endParaRPr lang="fr-CH"/>
          </a:p>
        </p:txBody>
      </p:sp>
      <p:sp>
        <p:nvSpPr>
          <p:cNvPr id="5" name="Espace réservé du pied de page 4">
            <a:extLst>
              <a:ext uri="{FF2B5EF4-FFF2-40B4-BE49-F238E27FC236}">
                <a16:creationId xmlns:a16="http://schemas.microsoft.com/office/drawing/2014/main" id="{8A372989-6A0E-4E9C-A259-2FDDA32D13E2}"/>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586EBDCB-347C-4F88-8602-DAEEB24EA235}"/>
              </a:ext>
            </a:extLst>
          </p:cNvPr>
          <p:cNvSpPr>
            <a:spLocks noGrp="1"/>
          </p:cNvSpPr>
          <p:nvPr>
            <p:ph type="sldNum" sz="quarter" idx="12"/>
          </p:nvPr>
        </p:nvSpPr>
        <p:spPr/>
        <p:txBody>
          <a:bodyPr/>
          <a:lstStyle/>
          <a:p>
            <a:fld id="{FD6B6F81-4721-4882-8327-7931204C330E}" type="slidenum">
              <a:rPr lang="fr-CH" smtClean="0"/>
              <a:t>‹N°›</a:t>
            </a:fld>
            <a:endParaRPr lang="fr-CH"/>
          </a:p>
        </p:txBody>
      </p:sp>
    </p:spTree>
    <p:extLst>
      <p:ext uri="{BB962C8B-B14F-4D97-AF65-F5344CB8AC3E}">
        <p14:creationId xmlns:p14="http://schemas.microsoft.com/office/powerpoint/2010/main" val="4239586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C60137A-2DF0-4B08-90F6-10B1BD1D6169}"/>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D80F2AD8-D727-4981-AC91-35F9F6B723A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A7FE5AF9-F934-4C93-86B7-BA163C1F11ED}"/>
              </a:ext>
            </a:extLst>
          </p:cNvPr>
          <p:cNvSpPr>
            <a:spLocks noGrp="1"/>
          </p:cNvSpPr>
          <p:nvPr>
            <p:ph type="dt" sz="half" idx="10"/>
          </p:nvPr>
        </p:nvSpPr>
        <p:spPr/>
        <p:txBody>
          <a:bodyPr/>
          <a:lstStyle/>
          <a:p>
            <a:fld id="{8FA47973-6F7F-44C4-99BA-1A98FCC728BA}" type="datetimeFigureOut">
              <a:rPr lang="fr-CH" smtClean="0"/>
              <a:t>08.10.24</a:t>
            </a:fld>
            <a:endParaRPr lang="fr-CH"/>
          </a:p>
        </p:txBody>
      </p:sp>
      <p:sp>
        <p:nvSpPr>
          <p:cNvPr id="5" name="Espace réservé du pied de page 4">
            <a:extLst>
              <a:ext uri="{FF2B5EF4-FFF2-40B4-BE49-F238E27FC236}">
                <a16:creationId xmlns:a16="http://schemas.microsoft.com/office/drawing/2014/main" id="{05A1D565-7685-4601-9DD4-F39456C7BB8D}"/>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8AE75CBB-769E-4E55-BAF6-94514E1BA1A4}"/>
              </a:ext>
            </a:extLst>
          </p:cNvPr>
          <p:cNvSpPr>
            <a:spLocks noGrp="1"/>
          </p:cNvSpPr>
          <p:nvPr>
            <p:ph type="sldNum" sz="quarter" idx="12"/>
          </p:nvPr>
        </p:nvSpPr>
        <p:spPr/>
        <p:txBody>
          <a:bodyPr/>
          <a:lstStyle/>
          <a:p>
            <a:fld id="{FD6B6F81-4721-4882-8327-7931204C330E}" type="slidenum">
              <a:rPr lang="fr-CH" smtClean="0"/>
              <a:t>‹N°›</a:t>
            </a:fld>
            <a:endParaRPr lang="fr-CH"/>
          </a:p>
        </p:txBody>
      </p:sp>
    </p:spTree>
    <p:extLst>
      <p:ext uri="{BB962C8B-B14F-4D97-AF65-F5344CB8AC3E}">
        <p14:creationId xmlns:p14="http://schemas.microsoft.com/office/powerpoint/2010/main" val="3360067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C930AF-E997-4701-BD20-7B6FF35B4200}"/>
              </a:ext>
            </a:extLst>
          </p:cNvPr>
          <p:cNvSpPr>
            <a:spLocks noGrp="1"/>
          </p:cNvSpPr>
          <p:nvPr>
            <p:ph type="title"/>
          </p:nvPr>
        </p:nvSpPr>
        <p:spPr/>
        <p:txBody>
          <a:bodyPr/>
          <a:lstStyle/>
          <a:p>
            <a:r>
              <a:rPr lang="fr-FR"/>
              <a:t>Modifiez le style du titre</a:t>
            </a:r>
            <a:endParaRPr lang="fr-CH"/>
          </a:p>
        </p:txBody>
      </p:sp>
      <p:sp>
        <p:nvSpPr>
          <p:cNvPr id="3" name="Espace réservé de la date 2">
            <a:extLst>
              <a:ext uri="{FF2B5EF4-FFF2-40B4-BE49-F238E27FC236}">
                <a16:creationId xmlns:a16="http://schemas.microsoft.com/office/drawing/2014/main" id="{EB3D309D-1566-481A-A966-9D3FFA5B458A}"/>
              </a:ext>
            </a:extLst>
          </p:cNvPr>
          <p:cNvSpPr>
            <a:spLocks noGrp="1"/>
          </p:cNvSpPr>
          <p:nvPr>
            <p:ph type="dt" sz="half" idx="10"/>
          </p:nvPr>
        </p:nvSpPr>
        <p:spPr/>
        <p:txBody>
          <a:bodyPr/>
          <a:lstStyle/>
          <a:p>
            <a:fld id="{8FA47973-6F7F-44C4-99BA-1A98FCC728BA}" type="datetimeFigureOut">
              <a:rPr lang="fr-CH" smtClean="0"/>
              <a:t>08.10.24</a:t>
            </a:fld>
            <a:endParaRPr lang="fr-CH"/>
          </a:p>
        </p:txBody>
      </p:sp>
      <p:sp>
        <p:nvSpPr>
          <p:cNvPr id="4" name="Espace réservé du pied de page 3">
            <a:extLst>
              <a:ext uri="{FF2B5EF4-FFF2-40B4-BE49-F238E27FC236}">
                <a16:creationId xmlns:a16="http://schemas.microsoft.com/office/drawing/2014/main" id="{621688F0-AFE0-400D-A814-D49895CD4790}"/>
              </a:ext>
            </a:extLst>
          </p:cNvPr>
          <p:cNvSpPr>
            <a:spLocks noGrp="1"/>
          </p:cNvSpPr>
          <p:nvPr>
            <p:ph type="ftr" sz="quarter" idx="11"/>
          </p:nvPr>
        </p:nvSpPr>
        <p:spPr/>
        <p:txBody>
          <a:bodyPr/>
          <a:lstStyle/>
          <a:p>
            <a:endParaRPr lang="fr-CH"/>
          </a:p>
        </p:txBody>
      </p:sp>
      <p:sp>
        <p:nvSpPr>
          <p:cNvPr id="5" name="Espace réservé du numéro de diapositive 4">
            <a:extLst>
              <a:ext uri="{FF2B5EF4-FFF2-40B4-BE49-F238E27FC236}">
                <a16:creationId xmlns:a16="http://schemas.microsoft.com/office/drawing/2014/main" id="{4A7B7B9A-5AA3-40AA-B924-59CE9600442D}"/>
              </a:ext>
            </a:extLst>
          </p:cNvPr>
          <p:cNvSpPr>
            <a:spLocks noGrp="1"/>
          </p:cNvSpPr>
          <p:nvPr>
            <p:ph type="sldNum" sz="quarter" idx="12"/>
          </p:nvPr>
        </p:nvSpPr>
        <p:spPr/>
        <p:txBody>
          <a:bodyPr/>
          <a:lstStyle/>
          <a:p>
            <a:fld id="{FD6B6F81-4721-4882-8327-7931204C330E}" type="slidenum">
              <a:rPr lang="fr-CH" smtClean="0"/>
              <a:t>‹N°›</a:t>
            </a:fld>
            <a:endParaRPr lang="fr-CH"/>
          </a:p>
        </p:txBody>
      </p:sp>
    </p:spTree>
    <p:extLst>
      <p:ext uri="{BB962C8B-B14F-4D97-AF65-F5344CB8AC3E}">
        <p14:creationId xmlns:p14="http://schemas.microsoft.com/office/powerpoint/2010/main" val="154289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BD1568-54D5-4DEA-86CB-FD9AE738010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endParaRPr lang="fr-CH"/>
          </a:p>
        </p:txBody>
      </p:sp>
      <p:sp>
        <p:nvSpPr>
          <p:cNvPr id="3" name="Espace réservé du texte 2">
            <a:extLst>
              <a:ext uri="{FF2B5EF4-FFF2-40B4-BE49-F238E27FC236}">
                <a16:creationId xmlns:a16="http://schemas.microsoft.com/office/drawing/2014/main" id="{3F958C6D-AE94-4ADA-A9B0-3FAA16259DF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EC2BFAA-EE70-4E92-AF8D-CE9F4C2F3E4E}"/>
              </a:ext>
            </a:extLst>
          </p:cNvPr>
          <p:cNvSpPr>
            <a:spLocks noGrp="1"/>
          </p:cNvSpPr>
          <p:nvPr>
            <p:ph type="dt" sz="half" idx="10"/>
          </p:nvPr>
        </p:nvSpPr>
        <p:spPr/>
        <p:txBody>
          <a:bodyPr/>
          <a:lstStyle/>
          <a:p>
            <a:fld id="{8FA47973-6F7F-44C4-99BA-1A98FCC728BA}" type="datetimeFigureOut">
              <a:rPr lang="fr-CH" smtClean="0"/>
              <a:t>08.10.24</a:t>
            </a:fld>
            <a:endParaRPr lang="fr-CH"/>
          </a:p>
        </p:txBody>
      </p:sp>
      <p:sp>
        <p:nvSpPr>
          <p:cNvPr id="5" name="Espace réservé du pied de page 4">
            <a:extLst>
              <a:ext uri="{FF2B5EF4-FFF2-40B4-BE49-F238E27FC236}">
                <a16:creationId xmlns:a16="http://schemas.microsoft.com/office/drawing/2014/main" id="{37CD8A78-DA99-4627-B301-887AB8F65627}"/>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947476FE-4162-46B0-BC8F-DB1703181172}"/>
              </a:ext>
            </a:extLst>
          </p:cNvPr>
          <p:cNvSpPr>
            <a:spLocks noGrp="1"/>
          </p:cNvSpPr>
          <p:nvPr>
            <p:ph type="sldNum" sz="quarter" idx="12"/>
          </p:nvPr>
        </p:nvSpPr>
        <p:spPr>
          <a:xfrm>
            <a:off x="8610600" y="6356350"/>
            <a:ext cx="2743200" cy="365125"/>
          </a:xfrm>
          <a:prstGeom prst="rect">
            <a:avLst/>
          </a:prstGeom>
        </p:spPr>
        <p:txBody>
          <a:bodyPr/>
          <a:lstStyle/>
          <a:p>
            <a:fld id="{FD6B6F81-4721-4882-8327-7931204C330E}" type="slidenum">
              <a:rPr lang="fr-CH" smtClean="0"/>
              <a:t>‹N°›</a:t>
            </a:fld>
            <a:endParaRPr lang="fr-CH"/>
          </a:p>
        </p:txBody>
      </p:sp>
    </p:spTree>
    <p:extLst>
      <p:ext uri="{BB962C8B-B14F-4D97-AF65-F5344CB8AC3E}">
        <p14:creationId xmlns:p14="http://schemas.microsoft.com/office/powerpoint/2010/main" val="1229095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21639E-5825-47D6-8A57-41D7BC919161}"/>
              </a:ext>
            </a:extLst>
          </p:cNvPr>
          <p:cNvSpPr>
            <a:spLocks noGrp="1"/>
          </p:cNvSpPr>
          <p:nvPr>
            <p:ph type="title"/>
          </p:nvPr>
        </p:nvSpPr>
        <p:spPr>
          <a:xfrm>
            <a:off x="838200" y="365125"/>
            <a:ext cx="10515600" cy="1325563"/>
          </a:xfrm>
          <a:prstGeom prst="rect">
            <a:avLst/>
          </a:prstGeom>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D59E02B1-27E2-432B-876C-693DEF465F70}"/>
              </a:ext>
            </a:extLst>
          </p:cNvPr>
          <p:cNvSpPr>
            <a:spLocks noGrp="1"/>
          </p:cNvSpPr>
          <p:nvPr>
            <p:ph sz="half" idx="1"/>
          </p:nvPr>
        </p:nvSpPr>
        <p:spPr>
          <a:xfrm>
            <a:off x="838200" y="1825625"/>
            <a:ext cx="5181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a:extLst>
              <a:ext uri="{FF2B5EF4-FFF2-40B4-BE49-F238E27FC236}">
                <a16:creationId xmlns:a16="http://schemas.microsoft.com/office/drawing/2014/main" id="{92B36E20-6CFE-4E2F-BD68-11934FE8CC0C}"/>
              </a:ext>
            </a:extLst>
          </p:cNvPr>
          <p:cNvSpPr>
            <a:spLocks noGrp="1"/>
          </p:cNvSpPr>
          <p:nvPr>
            <p:ph sz="half" idx="2"/>
          </p:nvPr>
        </p:nvSpPr>
        <p:spPr>
          <a:xfrm>
            <a:off x="6172200" y="1825625"/>
            <a:ext cx="5181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a:extLst>
              <a:ext uri="{FF2B5EF4-FFF2-40B4-BE49-F238E27FC236}">
                <a16:creationId xmlns:a16="http://schemas.microsoft.com/office/drawing/2014/main" id="{25C5ED33-D365-4AC9-92BB-5A382A20E4C7}"/>
              </a:ext>
            </a:extLst>
          </p:cNvPr>
          <p:cNvSpPr>
            <a:spLocks noGrp="1"/>
          </p:cNvSpPr>
          <p:nvPr>
            <p:ph type="dt" sz="half" idx="10"/>
          </p:nvPr>
        </p:nvSpPr>
        <p:spPr/>
        <p:txBody>
          <a:bodyPr/>
          <a:lstStyle/>
          <a:p>
            <a:fld id="{8FA47973-6F7F-44C4-99BA-1A98FCC728BA}" type="datetimeFigureOut">
              <a:rPr lang="fr-CH" smtClean="0"/>
              <a:t>08.10.24</a:t>
            </a:fld>
            <a:endParaRPr lang="fr-CH"/>
          </a:p>
        </p:txBody>
      </p:sp>
      <p:sp>
        <p:nvSpPr>
          <p:cNvPr id="6" name="Espace réservé du pied de page 5">
            <a:extLst>
              <a:ext uri="{FF2B5EF4-FFF2-40B4-BE49-F238E27FC236}">
                <a16:creationId xmlns:a16="http://schemas.microsoft.com/office/drawing/2014/main" id="{F5061EBD-7050-4533-9F91-4654A7ABDF83}"/>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EA1377FE-605F-40B8-BF83-1E5B7E3C2B11}"/>
              </a:ext>
            </a:extLst>
          </p:cNvPr>
          <p:cNvSpPr>
            <a:spLocks noGrp="1"/>
          </p:cNvSpPr>
          <p:nvPr>
            <p:ph type="sldNum" sz="quarter" idx="12"/>
          </p:nvPr>
        </p:nvSpPr>
        <p:spPr>
          <a:xfrm>
            <a:off x="8610600" y="6356350"/>
            <a:ext cx="2743200" cy="365125"/>
          </a:xfrm>
          <a:prstGeom prst="rect">
            <a:avLst/>
          </a:prstGeom>
        </p:spPr>
        <p:txBody>
          <a:bodyPr/>
          <a:lstStyle/>
          <a:p>
            <a:fld id="{FD6B6F81-4721-4882-8327-7931204C330E}" type="slidenum">
              <a:rPr lang="fr-CH" smtClean="0"/>
              <a:t>‹N°›</a:t>
            </a:fld>
            <a:endParaRPr lang="fr-CH"/>
          </a:p>
        </p:txBody>
      </p:sp>
    </p:spTree>
    <p:extLst>
      <p:ext uri="{BB962C8B-B14F-4D97-AF65-F5344CB8AC3E}">
        <p14:creationId xmlns:p14="http://schemas.microsoft.com/office/powerpoint/2010/main" val="1237124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1CF4D3-33C4-44B6-A163-1A436C3DE722}"/>
              </a:ext>
            </a:extLst>
          </p:cNvPr>
          <p:cNvSpPr>
            <a:spLocks noGrp="1"/>
          </p:cNvSpPr>
          <p:nvPr>
            <p:ph type="title"/>
          </p:nvPr>
        </p:nvSpPr>
        <p:spPr>
          <a:xfrm>
            <a:off x="839788" y="365125"/>
            <a:ext cx="10515600" cy="1325563"/>
          </a:xfrm>
          <a:prstGeom prst="rect">
            <a:avLst/>
          </a:prstGeom>
        </p:spPr>
        <p:txBody>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0E491CE0-0A6C-418F-9C41-4FE9D8240C4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908A4B6-7679-4EF6-AC8B-40C06A09F21D}"/>
              </a:ext>
            </a:extLst>
          </p:cNvPr>
          <p:cNvSpPr>
            <a:spLocks noGrp="1"/>
          </p:cNvSpPr>
          <p:nvPr>
            <p:ph sz="half" idx="2"/>
          </p:nvPr>
        </p:nvSpPr>
        <p:spPr>
          <a:xfrm>
            <a:off x="839788" y="2505075"/>
            <a:ext cx="5157787"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a:extLst>
              <a:ext uri="{FF2B5EF4-FFF2-40B4-BE49-F238E27FC236}">
                <a16:creationId xmlns:a16="http://schemas.microsoft.com/office/drawing/2014/main" id="{2BADDC5A-7A59-4F99-9F62-3A5F055BFF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746A318-82B8-4023-B6BA-6E465A120B5F}"/>
              </a:ext>
            </a:extLst>
          </p:cNvPr>
          <p:cNvSpPr>
            <a:spLocks noGrp="1"/>
          </p:cNvSpPr>
          <p:nvPr>
            <p:ph sz="quarter" idx="4"/>
          </p:nvPr>
        </p:nvSpPr>
        <p:spPr>
          <a:xfrm>
            <a:off x="6172200" y="2505075"/>
            <a:ext cx="5183188"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a:extLst>
              <a:ext uri="{FF2B5EF4-FFF2-40B4-BE49-F238E27FC236}">
                <a16:creationId xmlns:a16="http://schemas.microsoft.com/office/drawing/2014/main" id="{6E508242-A886-4CDC-A3DA-FDF0D22EAA9F}"/>
              </a:ext>
            </a:extLst>
          </p:cNvPr>
          <p:cNvSpPr>
            <a:spLocks noGrp="1"/>
          </p:cNvSpPr>
          <p:nvPr>
            <p:ph type="dt" sz="half" idx="10"/>
          </p:nvPr>
        </p:nvSpPr>
        <p:spPr/>
        <p:txBody>
          <a:bodyPr/>
          <a:lstStyle/>
          <a:p>
            <a:fld id="{8FA47973-6F7F-44C4-99BA-1A98FCC728BA}" type="datetimeFigureOut">
              <a:rPr lang="fr-CH" smtClean="0"/>
              <a:t>08.10.24</a:t>
            </a:fld>
            <a:endParaRPr lang="fr-CH"/>
          </a:p>
        </p:txBody>
      </p:sp>
      <p:sp>
        <p:nvSpPr>
          <p:cNvPr id="8" name="Espace réservé du pied de page 7">
            <a:extLst>
              <a:ext uri="{FF2B5EF4-FFF2-40B4-BE49-F238E27FC236}">
                <a16:creationId xmlns:a16="http://schemas.microsoft.com/office/drawing/2014/main" id="{7A5950B3-B995-462D-9F91-5B7FA8CE7845}"/>
              </a:ext>
            </a:extLst>
          </p:cNvPr>
          <p:cNvSpPr>
            <a:spLocks noGrp="1"/>
          </p:cNvSpPr>
          <p:nvPr>
            <p:ph type="ftr" sz="quarter" idx="11"/>
          </p:nvPr>
        </p:nvSpPr>
        <p:spPr/>
        <p:txBody>
          <a:bodyPr/>
          <a:lstStyle/>
          <a:p>
            <a:endParaRPr lang="fr-CH"/>
          </a:p>
        </p:txBody>
      </p:sp>
      <p:sp>
        <p:nvSpPr>
          <p:cNvPr id="9" name="Espace réservé du numéro de diapositive 8">
            <a:extLst>
              <a:ext uri="{FF2B5EF4-FFF2-40B4-BE49-F238E27FC236}">
                <a16:creationId xmlns:a16="http://schemas.microsoft.com/office/drawing/2014/main" id="{F151107B-D9CC-4980-AC8A-BD3B8F0E9574}"/>
              </a:ext>
            </a:extLst>
          </p:cNvPr>
          <p:cNvSpPr>
            <a:spLocks noGrp="1"/>
          </p:cNvSpPr>
          <p:nvPr>
            <p:ph type="sldNum" sz="quarter" idx="12"/>
          </p:nvPr>
        </p:nvSpPr>
        <p:spPr>
          <a:xfrm>
            <a:off x="8610600" y="6356350"/>
            <a:ext cx="2743200" cy="365125"/>
          </a:xfrm>
          <a:prstGeom prst="rect">
            <a:avLst/>
          </a:prstGeom>
        </p:spPr>
        <p:txBody>
          <a:bodyPr/>
          <a:lstStyle/>
          <a:p>
            <a:fld id="{FD6B6F81-4721-4882-8327-7931204C330E}" type="slidenum">
              <a:rPr lang="fr-CH" smtClean="0"/>
              <a:t>‹N°›</a:t>
            </a:fld>
            <a:endParaRPr lang="fr-CH"/>
          </a:p>
        </p:txBody>
      </p:sp>
    </p:spTree>
    <p:extLst>
      <p:ext uri="{BB962C8B-B14F-4D97-AF65-F5344CB8AC3E}">
        <p14:creationId xmlns:p14="http://schemas.microsoft.com/office/powerpoint/2010/main" val="1909436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57D172-0D1C-4887-B3AD-142E1F3D29AD}"/>
              </a:ext>
            </a:extLst>
          </p:cNvPr>
          <p:cNvSpPr>
            <a:spLocks noGrp="1"/>
          </p:cNvSpPr>
          <p:nvPr>
            <p:ph type="title"/>
          </p:nvPr>
        </p:nvSpPr>
        <p:spPr>
          <a:xfrm>
            <a:off x="838200" y="365125"/>
            <a:ext cx="10515600" cy="1325563"/>
          </a:xfrm>
          <a:prstGeom prst="rect">
            <a:avLst/>
          </a:prstGeom>
        </p:spPr>
        <p:txBody>
          <a:bodyPr/>
          <a:lstStyle/>
          <a:p>
            <a:r>
              <a:rPr lang="fr-FR"/>
              <a:t>Modifiez le style du titre</a:t>
            </a:r>
            <a:endParaRPr lang="fr-CH"/>
          </a:p>
        </p:txBody>
      </p:sp>
      <p:sp>
        <p:nvSpPr>
          <p:cNvPr id="3" name="Espace réservé de la date 2">
            <a:extLst>
              <a:ext uri="{FF2B5EF4-FFF2-40B4-BE49-F238E27FC236}">
                <a16:creationId xmlns:a16="http://schemas.microsoft.com/office/drawing/2014/main" id="{2B09EF56-2784-41A7-8BA0-49AEC9F3F778}"/>
              </a:ext>
            </a:extLst>
          </p:cNvPr>
          <p:cNvSpPr>
            <a:spLocks noGrp="1"/>
          </p:cNvSpPr>
          <p:nvPr>
            <p:ph type="dt" sz="half" idx="10"/>
          </p:nvPr>
        </p:nvSpPr>
        <p:spPr/>
        <p:txBody>
          <a:bodyPr/>
          <a:lstStyle/>
          <a:p>
            <a:fld id="{8FA47973-6F7F-44C4-99BA-1A98FCC728BA}" type="datetimeFigureOut">
              <a:rPr lang="fr-CH" smtClean="0"/>
              <a:t>08.10.24</a:t>
            </a:fld>
            <a:endParaRPr lang="fr-CH"/>
          </a:p>
        </p:txBody>
      </p:sp>
      <p:sp>
        <p:nvSpPr>
          <p:cNvPr id="4" name="Espace réservé du pied de page 3">
            <a:extLst>
              <a:ext uri="{FF2B5EF4-FFF2-40B4-BE49-F238E27FC236}">
                <a16:creationId xmlns:a16="http://schemas.microsoft.com/office/drawing/2014/main" id="{55E9E82F-00B0-4269-A594-68DCFCF364A7}"/>
              </a:ext>
            </a:extLst>
          </p:cNvPr>
          <p:cNvSpPr>
            <a:spLocks noGrp="1"/>
          </p:cNvSpPr>
          <p:nvPr>
            <p:ph type="ftr" sz="quarter" idx="11"/>
          </p:nvPr>
        </p:nvSpPr>
        <p:spPr/>
        <p:txBody>
          <a:bodyPr/>
          <a:lstStyle/>
          <a:p>
            <a:endParaRPr lang="fr-CH"/>
          </a:p>
        </p:txBody>
      </p:sp>
      <p:sp>
        <p:nvSpPr>
          <p:cNvPr id="5" name="Espace réservé du numéro de diapositive 4">
            <a:extLst>
              <a:ext uri="{FF2B5EF4-FFF2-40B4-BE49-F238E27FC236}">
                <a16:creationId xmlns:a16="http://schemas.microsoft.com/office/drawing/2014/main" id="{C93E5275-3A26-4BBB-AC86-155C435F8581}"/>
              </a:ext>
            </a:extLst>
          </p:cNvPr>
          <p:cNvSpPr>
            <a:spLocks noGrp="1"/>
          </p:cNvSpPr>
          <p:nvPr>
            <p:ph type="sldNum" sz="quarter" idx="12"/>
          </p:nvPr>
        </p:nvSpPr>
        <p:spPr>
          <a:xfrm>
            <a:off x="8610600" y="6356350"/>
            <a:ext cx="2743200" cy="365125"/>
          </a:xfrm>
          <a:prstGeom prst="rect">
            <a:avLst/>
          </a:prstGeom>
        </p:spPr>
        <p:txBody>
          <a:bodyPr/>
          <a:lstStyle/>
          <a:p>
            <a:fld id="{FD6B6F81-4721-4882-8327-7931204C330E}" type="slidenum">
              <a:rPr lang="fr-CH" smtClean="0"/>
              <a:t>‹N°›</a:t>
            </a:fld>
            <a:endParaRPr lang="fr-CH"/>
          </a:p>
        </p:txBody>
      </p:sp>
    </p:spTree>
    <p:extLst>
      <p:ext uri="{BB962C8B-B14F-4D97-AF65-F5344CB8AC3E}">
        <p14:creationId xmlns:p14="http://schemas.microsoft.com/office/powerpoint/2010/main" val="2538858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EBD39BF-5862-4C73-A8AF-79D0855C4A7E}"/>
              </a:ext>
            </a:extLst>
          </p:cNvPr>
          <p:cNvSpPr>
            <a:spLocks noGrp="1"/>
          </p:cNvSpPr>
          <p:nvPr>
            <p:ph type="dt" sz="half" idx="10"/>
          </p:nvPr>
        </p:nvSpPr>
        <p:spPr/>
        <p:txBody>
          <a:bodyPr/>
          <a:lstStyle/>
          <a:p>
            <a:fld id="{8FA47973-6F7F-44C4-99BA-1A98FCC728BA}" type="datetimeFigureOut">
              <a:rPr lang="fr-CH" smtClean="0"/>
              <a:t>08.10.24</a:t>
            </a:fld>
            <a:endParaRPr lang="fr-CH"/>
          </a:p>
        </p:txBody>
      </p:sp>
      <p:sp>
        <p:nvSpPr>
          <p:cNvPr id="3" name="Espace réservé du pied de page 2">
            <a:extLst>
              <a:ext uri="{FF2B5EF4-FFF2-40B4-BE49-F238E27FC236}">
                <a16:creationId xmlns:a16="http://schemas.microsoft.com/office/drawing/2014/main" id="{D279A9EB-CDD1-4909-909B-C52235049550}"/>
              </a:ext>
            </a:extLst>
          </p:cNvPr>
          <p:cNvSpPr>
            <a:spLocks noGrp="1"/>
          </p:cNvSpPr>
          <p:nvPr>
            <p:ph type="ftr" sz="quarter" idx="11"/>
          </p:nvPr>
        </p:nvSpPr>
        <p:spPr/>
        <p:txBody>
          <a:bodyPr/>
          <a:lstStyle/>
          <a:p>
            <a:endParaRPr lang="fr-CH"/>
          </a:p>
        </p:txBody>
      </p:sp>
      <p:sp>
        <p:nvSpPr>
          <p:cNvPr id="4" name="Espace réservé du numéro de diapositive 3">
            <a:extLst>
              <a:ext uri="{FF2B5EF4-FFF2-40B4-BE49-F238E27FC236}">
                <a16:creationId xmlns:a16="http://schemas.microsoft.com/office/drawing/2014/main" id="{9E5ADE17-30DE-405B-81A1-6655F2F6897F}"/>
              </a:ext>
            </a:extLst>
          </p:cNvPr>
          <p:cNvSpPr>
            <a:spLocks noGrp="1"/>
          </p:cNvSpPr>
          <p:nvPr>
            <p:ph type="sldNum" sz="quarter" idx="12"/>
          </p:nvPr>
        </p:nvSpPr>
        <p:spPr>
          <a:xfrm>
            <a:off x="8610600" y="6356350"/>
            <a:ext cx="2743200" cy="365125"/>
          </a:xfrm>
          <a:prstGeom prst="rect">
            <a:avLst/>
          </a:prstGeom>
        </p:spPr>
        <p:txBody>
          <a:bodyPr/>
          <a:lstStyle/>
          <a:p>
            <a:fld id="{FD6B6F81-4721-4882-8327-7931204C330E}" type="slidenum">
              <a:rPr lang="fr-CH" smtClean="0"/>
              <a:t>‹N°›</a:t>
            </a:fld>
            <a:endParaRPr lang="fr-CH"/>
          </a:p>
        </p:txBody>
      </p:sp>
    </p:spTree>
    <p:extLst>
      <p:ext uri="{BB962C8B-B14F-4D97-AF65-F5344CB8AC3E}">
        <p14:creationId xmlns:p14="http://schemas.microsoft.com/office/powerpoint/2010/main" val="4074447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A9784C-F848-40A0-8DDB-091480CF9C4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endParaRPr lang="fr-CH"/>
          </a:p>
        </p:txBody>
      </p:sp>
      <p:sp>
        <p:nvSpPr>
          <p:cNvPr id="3" name="Espace réservé du contenu 2">
            <a:extLst>
              <a:ext uri="{FF2B5EF4-FFF2-40B4-BE49-F238E27FC236}">
                <a16:creationId xmlns:a16="http://schemas.microsoft.com/office/drawing/2014/main" id="{A2DEEFA0-9058-47D7-9E8A-5181C15CBE6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a:extLst>
              <a:ext uri="{FF2B5EF4-FFF2-40B4-BE49-F238E27FC236}">
                <a16:creationId xmlns:a16="http://schemas.microsoft.com/office/drawing/2014/main" id="{6EE7DE63-F4FC-42D0-A204-28122B36214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8A86031-6BAA-424E-809C-B3FAD4B17B04}"/>
              </a:ext>
            </a:extLst>
          </p:cNvPr>
          <p:cNvSpPr>
            <a:spLocks noGrp="1"/>
          </p:cNvSpPr>
          <p:nvPr>
            <p:ph type="dt" sz="half" idx="10"/>
          </p:nvPr>
        </p:nvSpPr>
        <p:spPr/>
        <p:txBody>
          <a:bodyPr/>
          <a:lstStyle/>
          <a:p>
            <a:fld id="{8FA47973-6F7F-44C4-99BA-1A98FCC728BA}" type="datetimeFigureOut">
              <a:rPr lang="fr-CH" smtClean="0"/>
              <a:t>08.10.24</a:t>
            </a:fld>
            <a:endParaRPr lang="fr-CH"/>
          </a:p>
        </p:txBody>
      </p:sp>
      <p:sp>
        <p:nvSpPr>
          <p:cNvPr id="6" name="Espace réservé du pied de page 5">
            <a:extLst>
              <a:ext uri="{FF2B5EF4-FFF2-40B4-BE49-F238E27FC236}">
                <a16:creationId xmlns:a16="http://schemas.microsoft.com/office/drawing/2014/main" id="{68421AB5-56C8-49C7-B17B-B8223ECFEFE9}"/>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C036138B-4554-4BA6-972C-26AFA4E2AA65}"/>
              </a:ext>
            </a:extLst>
          </p:cNvPr>
          <p:cNvSpPr>
            <a:spLocks noGrp="1"/>
          </p:cNvSpPr>
          <p:nvPr>
            <p:ph type="sldNum" sz="quarter" idx="12"/>
          </p:nvPr>
        </p:nvSpPr>
        <p:spPr>
          <a:xfrm>
            <a:off x="8610600" y="6356350"/>
            <a:ext cx="2743200" cy="365125"/>
          </a:xfrm>
          <a:prstGeom prst="rect">
            <a:avLst/>
          </a:prstGeom>
        </p:spPr>
        <p:txBody>
          <a:bodyPr/>
          <a:lstStyle/>
          <a:p>
            <a:fld id="{FD6B6F81-4721-4882-8327-7931204C330E}" type="slidenum">
              <a:rPr lang="fr-CH" smtClean="0"/>
              <a:t>‹N°›</a:t>
            </a:fld>
            <a:endParaRPr lang="fr-CH"/>
          </a:p>
        </p:txBody>
      </p:sp>
    </p:spTree>
    <p:extLst>
      <p:ext uri="{BB962C8B-B14F-4D97-AF65-F5344CB8AC3E}">
        <p14:creationId xmlns:p14="http://schemas.microsoft.com/office/powerpoint/2010/main" val="3648639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E9F677-8A72-4132-A130-B772FE24B0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endParaRPr lang="fr-CH"/>
          </a:p>
        </p:txBody>
      </p:sp>
      <p:sp>
        <p:nvSpPr>
          <p:cNvPr id="3" name="Espace réservé pour une image  2">
            <a:extLst>
              <a:ext uri="{FF2B5EF4-FFF2-40B4-BE49-F238E27FC236}">
                <a16:creationId xmlns:a16="http://schemas.microsoft.com/office/drawing/2014/main" id="{D81F4BAB-5C49-438A-AF67-8246D991DBB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CH"/>
          </a:p>
        </p:txBody>
      </p:sp>
      <p:sp>
        <p:nvSpPr>
          <p:cNvPr id="4" name="Espace réservé du texte 3">
            <a:extLst>
              <a:ext uri="{FF2B5EF4-FFF2-40B4-BE49-F238E27FC236}">
                <a16:creationId xmlns:a16="http://schemas.microsoft.com/office/drawing/2014/main" id="{B0B32567-EEFC-4D1B-83AC-4EB6291C9F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A9D8CD6-9A38-4384-807D-803D7D9AEFB1}"/>
              </a:ext>
            </a:extLst>
          </p:cNvPr>
          <p:cNvSpPr>
            <a:spLocks noGrp="1"/>
          </p:cNvSpPr>
          <p:nvPr>
            <p:ph type="dt" sz="half" idx="10"/>
          </p:nvPr>
        </p:nvSpPr>
        <p:spPr/>
        <p:txBody>
          <a:bodyPr/>
          <a:lstStyle/>
          <a:p>
            <a:fld id="{8FA47973-6F7F-44C4-99BA-1A98FCC728BA}" type="datetimeFigureOut">
              <a:rPr lang="fr-CH" smtClean="0"/>
              <a:t>08.10.24</a:t>
            </a:fld>
            <a:endParaRPr lang="fr-CH"/>
          </a:p>
        </p:txBody>
      </p:sp>
      <p:sp>
        <p:nvSpPr>
          <p:cNvPr id="6" name="Espace réservé du pied de page 5">
            <a:extLst>
              <a:ext uri="{FF2B5EF4-FFF2-40B4-BE49-F238E27FC236}">
                <a16:creationId xmlns:a16="http://schemas.microsoft.com/office/drawing/2014/main" id="{B44EC6A4-04B2-4DFE-BD3C-0411BA2A3236}"/>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0AA47C9C-FA93-4CC6-A11D-B17A2AECCA5B}"/>
              </a:ext>
            </a:extLst>
          </p:cNvPr>
          <p:cNvSpPr>
            <a:spLocks noGrp="1"/>
          </p:cNvSpPr>
          <p:nvPr>
            <p:ph type="sldNum" sz="quarter" idx="12"/>
          </p:nvPr>
        </p:nvSpPr>
        <p:spPr>
          <a:xfrm>
            <a:off x="8610600" y="6356350"/>
            <a:ext cx="2743200" cy="365125"/>
          </a:xfrm>
          <a:prstGeom prst="rect">
            <a:avLst/>
          </a:prstGeom>
        </p:spPr>
        <p:txBody>
          <a:bodyPr/>
          <a:lstStyle/>
          <a:p>
            <a:fld id="{FD6B6F81-4721-4882-8327-7931204C330E}" type="slidenum">
              <a:rPr lang="fr-CH" smtClean="0"/>
              <a:t>‹N°›</a:t>
            </a:fld>
            <a:endParaRPr lang="fr-CH"/>
          </a:p>
        </p:txBody>
      </p:sp>
    </p:spTree>
    <p:extLst>
      <p:ext uri="{BB962C8B-B14F-4D97-AF65-F5344CB8AC3E}">
        <p14:creationId xmlns:p14="http://schemas.microsoft.com/office/powerpoint/2010/main" val="1483304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3" name="Connecteur droit 12">
            <a:extLst>
              <a:ext uri="{FF2B5EF4-FFF2-40B4-BE49-F238E27FC236}">
                <a16:creationId xmlns:a16="http://schemas.microsoft.com/office/drawing/2014/main" id="{B20497B5-40B7-49FB-BD9E-3F737F46FC06}"/>
              </a:ext>
            </a:extLst>
          </p:cNvPr>
          <p:cNvCxnSpPr/>
          <p:nvPr/>
        </p:nvCxnSpPr>
        <p:spPr>
          <a:xfrm>
            <a:off x="1887415" y="6411029"/>
            <a:ext cx="10304585" cy="0"/>
          </a:xfrm>
          <a:prstGeom prst="line">
            <a:avLst/>
          </a:prstGeom>
          <a:ln w="76200">
            <a:solidFill>
              <a:schemeClr val="tx1"/>
            </a:solidFill>
          </a:ln>
          <a:effectLst>
            <a:outerShdw blurRad="50800" dist="38100" dir="5400000" algn="t" rotWithShape="0">
              <a:prstClr val="black">
                <a:alpha val="40000"/>
              </a:prstClr>
            </a:outerShdw>
            <a:reflection blurRad="6350" stA="50000" endA="300" endPos="9000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4" name="Espace réservé de la date 3">
            <a:extLst>
              <a:ext uri="{FF2B5EF4-FFF2-40B4-BE49-F238E27FC236}">
                <a16:creationId xmlns:a16="http://schemas.microsoft.com/office/drawing/2014/main" id="{F5D03232-A388-4B15-A9EC-CF5E8F187EB1}"/>
              </a:ext>
            </a:extLst>
          </p:cNvPr>
          <p:cNvSpPr>
            <a:spLocks noGrp="1"/>
          </p:cNvSpPr>
          <p:nvPr>
            <p:ph type="dt" sz="half" idx="2"/>
          </p:nvPr>
        </p:nvSpPr>
        <p:spPr>
          <a:xfrm>
            <a:off x="838200" y="6518031"/>
            <a:ext cx="2743200" cy="203444"/>
          </a:xfrm>
          <a:prstGeom prst="rect">
            <a:avLst/>
          </a:prstGeom>
        </p:spPr>
        <p:txBody>
          <a:bodyPr vert="horz" lIns="91440" tIns="45720" rIns="91440" bIns="45720" rtlCol="0" anchor="ctr"/>
          <a:lstStyle>
            <a:lvl1pPr algn="l">
              <a:defRPr sz="1200">
                <a:solidFill>
                  <a:schemeClr val="tx1">
                    <a:tint val="75000"/>
                  </a:schemeClr>
                </a:solidFill>
              </a:defRPr>
            </a:lvl1pPr>
          </a:lstStyle>
          <a:p>
            <a:fld id="{8FA47973-6F7F-44C4-99BA-1A98FCC728BA}" type="datetimeFigureOut">
              <a:rPr lang="fr-CH" smtClean="0"/>
              <a:t>08.10.24</a:t>
            </a:fld>
            <a:endParaRPr lang="fr-CH"/>
          </a:p>
        </p:txBody>
      </p:sp>
      <p:sp>
        <p:nvSpPr>
          <p:cNvPr id="5" name="Espace réservé du pied de page 4">
            <a:extLst>
              <a:ext uri="{FF2B5EF4-FFF2-40B4-BE49-F238E27FC236}">
                <a16:creationId xmlns:a16="http://schemas.microsoft.com/office/drawing/2014/main" id="{F624A302-D190-4189-968E-ADE3079404FA}"/>
              </a:ext>
            </a:extLst>
          </p:cNvPr>
          <p:cNvSpPr>
            <a:spLocks noGrp="1"/>
          </p:cNvSpPr>
          <p:nvPr>
            <p:ph type="ftr" sz="quarter" idx="3"/>
          </p:nvPr>
        </p:nvSpPr>
        <p:spPr>
          <a:xfrm>
            <a:off x="4038600" y="6518031"/>
            <a:ext cx="4114800" cy="2034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Commune de Morrens</a:t>
            </a:r>
            <a:endParaRPr lang="fr-CH" dirty="0"/>
          </a:p>
        </p:txBody>
      </p:sp>
      <p:cxnSp>
        <p:nvCxnSpPr>
          <p:cNvPr id="12" name="Connecteur droit 11">
            <a:extLst>
              <a:ext uri="{FF2B5EF4-FFF2-40B4-BE49-F238E27FC236}">
                <a16:creationId xmlns:a16="http://schemas.microsoft.com/office/drawing/2014/main" id="{F67994F0-FD74-4E40-84E4-9E0FCBFF998C}"/>
              </a:ext>
            </a:extLst>
          </p:cNvPr>
          <p:cNvCxnSpPr/>
          <p:nvPr/>
        </p:nvCxnSpPr>
        <p:spPr>
          <a:xfrm>
            <a:off x="2586892" y="6338278"/>
            <a:ext cx="9605108" cy="0"/>
          </a:xfrm>
          <a:prstGeom prst="line">
            <a:avLst/>
          </a:prstGeom>
          <a:ln w="76200">
            <a:solidFill>
              <a:srgbClr val="FFFF00"/>
            </a:solidFill>
          </a:ln>
          <a:effectLst>
            <a:glow rad="63500">
              <a:schemeClr val="accent4">
                <a:satMod val="175000"/>
                <a:alpha val="40000"/>
              </a:schemeClr>
            </a:glow>
            <a:outerShdw blurRad="50800" dist="38100" dir="5400000" algn="t" rotWithShape="0">
              <a:prstClr val="black">
                <a:alpha val="40000"/>
              </a:prstClr>
            </a:outerShdw>
            <a:reflection blurRad="6350" stA="50000" endA="300" endPos="9000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7C0074AE-0F75-4E04-B2A4-ED368EA193AF}"/>
              </a:ext>
            </a:extLst>
          </p:cNvPr>
          <p:cNvCxnSpPr/>
          <p:nvPr/>
        </p:nvCxnSpPr>
        <p:spPr>
          <a:xfrm>
            <a:off x="0" y="88416"/>
            <a:ext cx="10304585" cy="0"/>
          </a:xfrm>
          <a:prstGeom prst="line">
            <a:avLst/>
          </a:prstGeom>
          <a:ln w="76200">
            <a:solidFill>
              <a:schemeClr val="tx1"/>
            </a:solidFill>
          </a:ln>
          <a:effectLst>
            <a:outerShdw blurRad="50800" dist="38100" dir="5400000" algn="t" rotWithShape="0">
              <a:prstClr val="black">
                <a:alpha val="40000"/>
              </a:prstClr>
            </a:outerShdw>
            <a:reflection blurRad="6350" stA="50000" endA="300" endPos="900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CE67D21C-0893-42CB-98E5-03E228C5C47C}"/>
              </a:ext>
            </a:extLst>
          </p:cNvPr>
          <p:cNvPicPr>
            <a:picLocks noChangeAspect="1"/>
          </p:cNvPicPr>
          <p:nvPr/>
        </p:nvPicPr>
        <p:blipFill>
          <a:blip r:embed="rId13"/>
          <a:stretch>
            <a:fillRect/>
          </a:stretch>
        </p:blipFill>
        <p:spPr>
          <a:xfrm>
            <a:off x="11130203" y="88416"/>
            <a:ext cx="487080" cy="616226"/>
          </a:xfrm>
          <a:prstGeom prst="rect">
            <a:avLst/>
          </a:prstGeom>
        </p:spPr>
      </p:pic>
      <p:cxnSp>
        <p:nvCxnSpPr>
          <p:cNvPr id="11" name="Connecteur droit 10">
            <a:extLst>
              <a:ext uri="{FF2B5EF4-FFF2-40B4-BE49-F238E27FC236}">
                <a16:creationId xmlns:a16="http://schemas.microsoft.com/office/drawing/2014/main" id="{E19E86E9-0E86-478C-90BB-06F46B12D2CE}"/>
              </a:ext>
            </a:extLst>
          </p:cNvPr>
          <p:cNvCxnSpPr/>
          <p:nvPr/>
        </p:nvCxnSpPr>
        <p:spPr>
          <a:xfrm>
            <a:off x="0" y="187978"/>
            <a:ext cx="9605108" cy="0"/>
          </a:xfrm>
          <a:prstGeom prst="line">
            <a:avLst/>
          </a:prstGeom>
          <a:ln w="76200">
            <a:solidFill>
              <a:srgbClr val="FFFF00"/>
            </a:solidFill>
          </a:ln>
          <a:effectLst>
            <a:glow rad="63500">
              <a:schemeClr val="accent4">
                <a:satMod val="175000"/>
                <a:alpha val="40000"/>
              </a:schemeClr>
            </a:glow>
            <a:outerShdw blurRad="50800" dist="38100" dir="5400000" algn="t" rotWithShape="0">
              <a:prstClr val="black">
                <a:alpha val="40000"/>
              </a:prstClr>
            </a:outerShdw>
            <a:reflection blurRad="6350" stA="50000" endA="300" endPos="900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629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0E8BADB-0B61-4A4B-8A1D-0FF207DBAE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B56B050C-9BA4-4BD1-91C7-9CE1DC771F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F5D03232-A388-4B15-A9EC-CF5E8F187E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A47973-6F7F-44C4-99BA-1A98FCC728BA}" type="datetimeFigureOut">
              <a:rPr lang="fr-CH" smtClean="0"/>
              <a:t>08.10.24</a:t>
            </a:fld>
            <a:endParaRPr lang="fr-CH"/>
          </a:p>
        </p:txBody>
      </p:sp>
      <p:sp>
        <p:nvSpPr>
          <p:cNvPr id="5" name="Espace réservé du pied de page 4">
            <a:extLst>
              <a:ext uri="{FF2B5EF4-FFF2-40B4-BE49-F238E27FC236}">
                <a16:creationId xmlns:a16="http://schemas.microsoft.com/office/drawing/2014/main" id="{F624A302-D190-4189-968E-ADE3079404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a:extLst>
              <a:ext uri="{FF2B5EF4-FFF2-40B4-BE49-F238E27FC236}">
                <a16:creationId xmlns:a16="http://schemas.microsoft.com/office/drawing/2014/main" id="{761AE49D-EAC6-4E0E-8AC0-451FFD256D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B6F81-4721-4882-8327-7931204C330E}" type="slidenum">
              <a:rPr lang="fr-CH" smtClean="0"/>
              <a:t>‹N°›</a:t>
            </a:fld>
            <a:endParaRPr lang="fr-CH"/>
          </a:p>
        </p:txBody>
      </p:sp>
    </p:spTree>
    <p:extLst>
      <p:ext uri="{BB962C8B-B14F-4D97-AF65-F5344CB8AC3E}">
        <p14:creationId xmlns:p14="http://schemas.microsoft.com/office/powerpoint/2010/main" val="2084843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F5DD64-6843-32BB-C053-F5C40745BECD}"/>
              </a:ext>
            </a:extLst>
          </p:cNvPr>
          <p:cNvSpPr>
            <a:spLocks noGrp="1"/>
          </p:cNvSpPr>
          <p:nvPr>
            <p:ph type="ctrTitle"/>
          </p:nvPr>
        </p:nvSpPr>
        <p:spPr>
          <a:xfrm>
            <a:off x="1524000" y="602672"/>
            <a:ext cx="9144000" cy="5704609"/>
          </a:xfrm>
        </p:spPr>
        <p:txBody>
          <a:bodyPr>
            <a:normAutofit/>
          </a:bodyPr>
          <a:lstStyle/>
          <a:p>
            <a:r>
              <a:rPr lang="fr-CH" b="1" dirty="0"/>
              <a:t>Conseil communal du</a:t>
            </a:r>
            <a:br>
              <a:rPr lang="fr-CH" b="1" dirty="0"/>
            </a:br>
            <a:r>
              <a:rPr lang="fr-CH" b="1" dirty="0"/>
              <a:t>7 octobre 2024</a:t>
            </a:r>
            <a:br>
              <a:rPr lang="fr-CH" b="1" dirty="0"/>
            </a:br>
            <a:br>
              <a:rPr lang="fr-CH" b="1" dirty="0"/>
            </a:br>
            <a:r>
              <a:rPr lang="fr-CH" sz="2800" b="1" dirty="0"/>
              <a:t>Entrée en vigueur en 2025 de MCH2 et de la NPIV</a:t>
            </a:r>
            <a:br>
              <a:rPr lang="fr-CH" sz="2800" b="1" dirty="0"/>
            </a:br>
            <a:r>
              <a:rPr lang="fr-CH" sz="2000" b="1" i="1" dirty="0"/>
              <a:t> (nouvelle péréquation intercommunale vaudoise)</a:t>
            </a:r>
            <a:br>
              <a:rPr lang="fr-CH" sz="2000" b="1" i="1" dirty="0"/>
            </a:br>
            <a:br>
              <a:rPr lang="fr-CH" sz="2000" b="1" i="1" dirty="0"/>
            </a:br>
            <a:r>
              <a:rPr lang="fr-CH" sz="2000" b="1" i="1" dirty="0"/>
              <a:t>Tableau financier concernant la ferme communale</a:t>
            </a:r>
            <a:br>
              <a:rPr lang="fr-CH" sz="2000" b="1" i="1" dirty="0"/>
            </a:br>
            <a:br>
              <a:rPr lang="fr-CH" sz="2000" i="1" dirty="0"/>
            </a:br>
            <a:br>
              <a:rPr lang="fr-CH" b="1" dirty="0"/>
            </a:br>
            <a:endParaRPr lang="fr-CH" b="1" dirty="0"/>
          </a:p>
        </p:txBody>
      </p:sp>
      <p:sp>
        <p:nvSpPr>
          <p:cNvPr id="3" name="Sous-titre 2">
            <a:extLst>
              <a:ext uri="{FF2B5EF4-FFF2-40B4-BE49-F238E27FC236}">
                <a16:creationId xmlns:a16="http://schemas.microsoft.com/office/drawing/2014/main" id="{B1A5094E-66C5-C594-D6EB-E7ABCAB588F5}"/>
              </a:ext>
            </a:extLst>
          </p:cNvPr>
          <p:cNvSpPr>
            <a:spLocks noGrp="1"/>
          </p:cNvSpPr>
          <p:nvPr>
            <p:ph type="subTitle" idx="1"/>
          </p:nvPr>
        </p:nvSpPr>
        <p:spPr>
          <a:xfrm>
            <a:off x="1524000" y="727363"/>
            <a:ext cx="9144000" cy="5704609"/>
          </a:xfrm>
        </p:spPr>
        <p:txBody>
          <a:bodyPr/>
          <a:lstStyle/>
          <a:p>
            <a:endParaRPr lang="fr-CH" dirty="0"/>
          </a:p>
          <a:p>
            <a:r>
              <a:rPr lang="fr-CH" dirty="0"/>
              <a:t>   </a:t>
            </a:r>
          </a:p>
          <a:p>
            <a:endParaRPr lang="fr-CH" dirty="0"/>
          </a:p>
        </p:txBody>
      </p:sp>
    </p:spTree>
    <p:extLst>
      <p:ext uri="{BB962C8B-B14F-4D97-AF65-F5344CB8AC3E}">
        <p14:creationId xmlns:p14="http://schemas.microsoft.com/office/powerpoint/2010/main" val="1466662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9110E66-B606-3AA1-59DA-C1E9C145A650}"/>
              </a:ext>
            </a:extLst>
          </p:cNvPr>
          <p:cNvSpPr txBox="1"/>
          <p:nvPr/>
        </p:nvSpPr>
        <p:spPr>
          <a:xfrm>
            <a:off x="135082" y="1267691"/>
            <a:ext cx="12056918" cy="2923877"/>
          </a:xfrm>
          <a:prstGeom prst="rect">
            <a:avLst/>
          </a:prstGeom>
          <a:noFill/>
        </p:spPr>
        <p:txBody>
          <a:bodyPr wrap="square" rtlCol="0">
            <a:spAutoFit/>
          </a:bodyPr>
          <a:lstStyle/>
          <a:p>
            <a:pPr algn="ctr"/>
            <a:r>
              <a:rPr lang="fr-FR" sz="4400" dirty="0"/>
              <a:t>Nouvelle péréquation intercommunale vaudoise</a:t>
            </a:r>
          </a:p>
          <a:p>
            <a:pPr algn="ctr"/>
            <a:r>
              <a:rPr lang="fr-FR" sz="4400" dirty="0"/>
              <a:t>(NPIV)</a:t>
            </a:r>
          </a:p>
          <a:p>
            <a:pPr algn="ctr"/>
            <a:endParaRPr lang="fr-FR" sz="3200" dirty="0"/>
          </a:p>
          <a:p>
            <a:pPr algn="ctr"/>
            <a:r>
              <a:rPr lang="fr-FR" sz="3200" dirty="0"/>
              <a:t>Comment fonctionne-t-elle?</a:t>
            </a:r>
          </a:p>
          <a:p>
            <a:pPr algn="ctr"/>
            <a:r>
              <a:rPr lang="fr-FR" sz="3200" dirty="0"/>
              <a:t>Quels sont ses effets sur notre commune?</a:t>
            </a:r>
          </a:p>
        </p:txBody>
      </p:sp>
    </p:spTree>
    <p:extLst>
      <p:ext uri="{BB962C8B-B14F-4D97-AF65-F5344CB8AC3E}">
        <p14:creationId xmlns:p14="http://schemas.microsoft.com/office/powerpoint/2010/main" val="1069722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1141AE-4DAC-1F09-5568-EC9D22E25894}"/>
              </a:ext>
            </a:extLst>
          </p:cNvPr>
          <p:cNvSpPr>
            <a:spLocks noGrp="1"/>
          </p:cNvSpPr>
          <p:nvPr>
            <p:ph type="title"/>
          </p:nvPr>
        </p:nvSpPr>
        <p:spPr>
          <a:xfrm>
            <a:off x="838200" y="592015"/>
            <a:ext cx="10515600" cy="849923"/>
          </a:xfrm>
        </p:spPr>
        <p:txBody>
          <a:bodyPr/>
          <a:lstStyle/>
          <a:p>
            <a:r>
              <a:rPr lang="fr-FR" sz="3600" dirty="0"/>
              <a:t>Définition et buts de la nouvelle péréquation financière</a:t>
            </a:r>
          </a:p>
        </p:txBody>
      </p:sp>
      <p:sp>
        <p:nvSpPr>
          <p:cNvPr id="3" name="Espace réservé du contenu 2">
            <a:extLst>
              <a:ext uri="{FF2B5EF4-FFF2-40B4-BE49-F238E27FC236}">
                <a16:creationId xmlns:a16="http://schemas.microsoft.com/office/drawing/2014/main" id="{FA73A586-FA0B-5E40-E687-7D50261D19F3}"/>
              </a:ext>
            </a:extLst>
          </p:cNvPr>
          <p:cNvSpPr>
            <a:spLocks noGrp="1"/>
          </p:cNvSpPr>
          <p:nvPr>
            <p:ph idx="1"/>
          </p:nvPr>
        </p:nvSpPr>
        <p:spPr>
          <a:xfrm>
            <a:off x="838200" y="1539909"/>
            <a:ext cx="10515600" cy="4325018"/>
          </a:xfrm>
        </p:spPr>
        <p:txBody>
          <a:bodyPr/>
          <a:lstStyle/>
          <a:p>
            <a:r>
              <a:rPr lang="fr-CH" b="1" dirty="0">
                <a:solidFill>
                  <a:srgbClr val="008000"/>
                </a:solidFill>
              </a:rPr>
              <a:t>M</a:t>
            </a:r>
            <a:r>
              <a:rPr lang="fr-CH" b="1" dirty="0">
                <a:solidFill>
                  <a:srgbClr val="008000"/>
                </a:solidFill>
                <a:effectLst/>
              </a:rPr>
              <a:t>écanisme de solidarité</a:t>
            </a:r>
            <a:r>
              <a:rPr lang="fr-CH" dirty="0"/>
              <a:t> résultant des différences de </a:t>
            </a:r>
            <a:r>
              <a:rPr lang="fr-CH" dirty="0">
                <a:solidFill>
                  <a:srgbClr val="008000"/>
                </a:solidFill>
                <a:effectLst/>
              </a:rPr>
              <a:t>capacité financière</a:t>
            </a:r>
            <a:r>
              <a:rPr lang="fr-CH" dirty="0"/>
              <a:t> et de </a:t>
            </a:r>
            <a:r>
              <a:rPr lang="fr-CH" dirty="0">
                <a:solidFill>
                  <a:srgbClr val="008000"/>
                </a:solidFill>
                <a:effectLst/>
              </a:rPr>
              <a:t>besoins structurels</a:t>
            </a:r>
            <a:r>
              <a:rPr lang="fr-CH" dirty="0"/>
              <a:t> entre les communes. </a:t>
            </a:r>
          </a:p>
          <a:p>
            <a:endParaRPr lang="fr-CH" dirty="0"/>
          </a:p>
          <a:p>
            <a:r>
              <a:rPr lang="fr-CH" dirty="0"/>
              <a:t>Corrections des défauts du système actuel. Système </a:t>
            </a:r>
            <a:r>
              <a:rPr lang="fr-CH" b="1" dirty="0">
                <a:solidFill>
                  <a:srgbClr val="008000"/>
                </a:solidFill>
              </a:rPr>
              <a:t>«pl</a:t>
            </a:r>
            <a:r>
              <a:rPr lang="fr-CH" b="1" dirty="0">
                <a:solidFill>
                  <a:srgbClr val="008000"/>
                </a:solidFill>
                <a:effectLst/>
              </a:rPr>
              <a:t>us juste, plus lisible et plus transparent»</a:t>
            </a:r>
            <a:r>
              <a:rPr lang="fr-CH" dirty="0">
                <a:effectLst/>
              </a:rPr>
              <a:t>. </a:t>
            </a:r>
          </a:p>
          <a:p>
            <a:endParaRPr lang="fr-CH" dirty="0"/>
          </a:p>
          <a:p>
            <a:r>
              <a:rPr lang="fr-CH" dirty="0"/>
              <a:t>Résultat des négociations entre le canton et les communes (UCV) et contre-projet à l’initiative SOS communes.</a:t>
            </a:r>
            <a:endParaRPr lang="fr-FR" dirty="0"/>
          </a:p>
        </p:txBody>
      </p:sp>
    </p:spTree>
    <p:extLst>
      <p:ext uri="{BB962C8B-B14F-4D97-AF65-F5344CB8AC3E}">
        <p14:creationId xmlns:p14="http://schemas.microsoft.com/office/powerpoint/2010/main" val="675765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F7B136-6276-B71C-E6A4-E63AD372B2D0}"/>
              </a:ext>
            </a:extLst>
          </p:cNvPr>
          <p:cNvSpPr>
            <a:spLocks noGrp="1"/>
          </p:cNvSpPr>
          <p:nvPr>
            <p:ph type="title"/>
          </p:nvPr>
        </p:nvSpPr>
        <p:spPr>
          <a:xfrm>
            <a:off x="838200" y="681037"/>
            <a:ext cx="10515600" cy="980337"/>
          </a:xfrm>
        </p:spPr>
        <p:txBody>
          <a:bodyPr/>
          <a:lstStyle/>
          <a:p>
            <a:r>
              <a:rPr lang="fr-FR" sz="3600" dirty="0"/>
              <a:t> I. Péréquation des ressources </a:t>
            </a:r>
            <a:br>
              <a:rPr lang="fr-FR" sz="3600" dirty="0"/>
            </a:br>
            <a:r>
              <a:rPr lang="fr-FR" sz="3600" dirty="0"/>
              <a:t>	a) revenu fiscal standardisé</a:t>
            </a:r>
          </a:p>
        </p:txBody>
      </p:sp>
      <p:sp>
        <p:nvSpPr>
          <p:cNvPr id="3" name="Espace réservé du contenu 2">
            <a:extLst>
              <a:ext uri="{FF2B5EF4-FFF2-40B4-BE49-F238E27FC236}">
                <a16:creationId xmlns:a16="http://schemas.microsoft.com/office/drawing/2014/main" id="{3364BD5F-E60E-CF7A-A835-ADB922F9050E}"/>
              </a:ext>
            </a:extLst>
          </p:cNvPr>
          <p:cNvSpPr>
            <a:spLocks noGrp="1"/>
          </p:cNvSpPr>
          <p:nvPr>
            <p:ph idx="1"/>
          </p:nvPr>
        </p:nvSpPr>
        <p:spPr/>
        <p:txBody>
          <a:bodyPr/>
          <a:lstStyle/>
          <a:p>
            <a:r>
              <a:rPr lang="fr-CH" dirty="0"/>
              <a:t>La péréquation des ressources vise à atténuer les différences de capacité financière entre les communes.</a:t>
            </a:r>
          </a:p>
          <a:p>
            <a:endParaRPr lang="fr-CH" dirty="0"/>
          </a:p>
          <a:p>
            <a:endParaRPr lang="fr-FR" dirty="0"/>
          </a:p>
        </p:txBody>
      </p:sp>
      <p:pic>
        <p:nvPicPr>
          <p:cNvPr id="5" name="Image 4"/>
          <p:cNvPicPr>
            <a:picLocks noChangeAspect="1"/>
          </p:cNvPicPr>
          <p:nvPr/>
        </p:nvPicPr>
        <p:blipFill>
          <a:blip r:embed="rId3"/>
          <a:stretch>
            <a:fillRect/>
          </a:stretch>
        </p:blipFill>
        <p:spPr>
          <a:xfrm>
            <a:off x="1226003" y="2688702"/>
            <a:ext cx="4467225" cy="3488261"/>
          </a:xfrm>
          <a:prstGeom prst="rect">
            <a:avLst/>
          </a:prstGeom>
        </p:spPr>
      </p:pic>
      <p:pic>
        <p:nvPicPr>
          <p:cNvPr id="6" name="Image 5"/>
          <p:cNvPicPr>
            <a:picLocks noChangeAspect="1"/>
          </p:cNvPicPr>
          <p:nvPr/>
        </p:nvPicPr>
        <p:blipFill>
          <a:blip r:embed="rId4"/>
          <a:stretch>
            <a:fillRect/>
          </a:stretch>
        </p:blipFill>
        <p:spPr>
          <a:xfrm>
            <a:off x="5943600" y="3380319"/>
            <a:ext cx="5334000" cy="2105025"/>
          </a:xfrm>
          <a:prstGeom prst="rect">
            <a:avLst/>
          </a:prstGeom>
        </p:spPr>
      </p:pic>
    </p:spTree>
    <p:extLst>
      <p:ext uri="{BB962C8B-B14F-4D97-AF65-F5344CB8AC3E}">
        <p14:creationId xmlns:p14="http://schemas.microsoft.com/office/powerpoint/2010/main" val="2411255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z="3600" dirty="0"/>
              <a:t>I. Péréquation des ressources </a:t>
            </a:r>
            <a:br>
              <a:rPr lang="fr-CH" sz="3600" dirty="0"/>
            </a:br>
            <a:r>
              <a:rPr lang="fr-CH" sz="3600" dirty="0"/>
              <a:t>	b) prélèvement sur les impôts conjoncturels</a:t>
            </a:r>
          </a:p>
        </p:txBody>
      </p:sp>
      <p:pic>
        <p:nvPicPr>
          <p:cNvPr id="5" name="Image 4"/>
          <p:cNvPicPr>
            <a:picLocks noChangeAspect="1"/>
          </p:cNvPicPr>
          <p:nvPr/>
        </p:nvPicPr>
        <p:blipFill>
          <a:blip r:embed="rId3"/>
          <a:stretch>
            <a:fillRect/>
          </a:stretch>
        </p:blipFill>
        <p:spPr>
          <a:xfrm>
            <a:off x="685799" y="1455312"/>
            <a:ext cx="10820400" cy="3858843"/>
          </a:xfrm>
          <a:prstGeom prst="rect">
            <a:avLst/>
          </a:prstGeom>
        </p:spPr>
      </p:pic>
      <p:pic>
        <p:nvPicPr>
          <p:cNvPr id="6" name="Image 5"/>
          <p:cNvPicPr>
            <a:picLocks noChangeAspect="1"/>
          </p:cNvPicPr>
          <p:nvPr/>
        </p:nvPicPr>
        <p:blipFill>
          <a:blip r:embed="rId4"/>
          <a:stretch>
            <a:fillRect/>
          </a:stretch>
        </p:blipFill>
        <p:spPr>
          <a:xfrm>
            <a:off x="838200" y="5276024"/>
            <a:ext cx="10048875" cy="866775"/>
          </a:xfrm>
          <a:prstGeom prst="rect">
            <a:avLst/>
          </a:prstGeom>
        </p:spPr>
      </p:pic>
    </p:spTree>
    <p:extLst>
      <p:ext uri="{BB962C8B-B14F-4D97-AF65-F5344CB8AC3E}">
        <p14:creationId xmlns:p14="http://schemas.microsoft.com/office/powerpoint/2010/main" val="1076204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8F5DFB-1928-D8D9-E1E7-A5944DB9F7D3}"/>
              </a:ext>
            </a:extLst>
          </p:cNvPr>
          <p:cNvSpPr>
            <a:spLocks noGrp="1"/>
          </p:cNvSpPr>
          <p:nvPr>
            <p:ph type="title"/>
          </p:nvPr>
        </p:nvSpPr>
        <p:spPr>
          <a:xfrm>
            <a:off x="838200" y="540913"/>
            <a:ext cx="10515600" cy="1149775"/>
          </a:xfrm>
        </p:spPr>
        <p:txBody>
          <a:bodyPr/>
          <a:lstStyle/>
          <a:p>
            <a:r>
              <a:rPr lang="fr-FR" sz="3600" dirty="0"/>
              <a:t>II. Péréquation des besoins structurels</a:t>
            </a:r>
          </a:p>
        </p:txBody>
      </p:sp>
      <p:pic>
        <p:nvPicPr>
          <p:cNvPr id="5" name="Espace réservé du contenu 4">
            <a:extLst>
              <a:ext uri="{FF2B5EF4-FFF2-40B4-BE49-F238E27FC236}">
                <a16:creationId xmlns:a16="http://schemas.microsoft.com/office/drawing/2014/main" id="{ACD71223-6AE7-1EA3-D148-EF2418AC8D89}"/>
              </a:ext>
            </a:extLst>
          </p:cNvPr>
          <p:cNvPicPr>
            <a:picLocks noGrp="1" noChangeAspect="1"/>
          </p:cNvPicPr>
          <p:nvPr>
            <p:ph idx="1"/>
          </p:nvPr>
        </p:nvPicPr>
        <p:blipFill>
          <a:blip r:embed="rId3"/>
          <a:stretch>
            <a:fillRect/>
          </a:stretch>
        </p:blipFill>
        <p:spPr>
          <a:xfrm>
            <a:off x="683999" y="1249251"/>
            <a:ext cx="10193481" cy="4891136"/>
          </a:xfrm>
          <a:prstGeom prst="rect">
            <a:avLst/>
          </a:prstGeom>
        </p:spPr>
      </p:pic>
    </p:spTree>
    <p:extLst>
      <p:ext uri="{BB962C8B-B14F-4D97-AF65-F5344CB8AC3E}">
        <p14:creationId xmlns:p14="http://schemas.microsoft.com/office/powerpoint/2010/main" val="220811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26A4D5-1851-4EA8-3513-93229D4E666E}"/>
              </a:ext>
            </a:extLst>
          </p:cNvPr>
          <p:cNvSpPr>
            <a:spLocks noGrp="1"/>
          </p:cNvSpPr>
          <p:nvPr>
            <p:ph type="title"/>
          </p:nvPr>
        </p:nvSpPr>
        <p:spPr>
          <a:xfrm>
            <a:off x="838200" y="365125"/>
            <a:ext cx="10515600" cy="1156087"/>
          </a:xfrm>
        </p:spPr>
        <p:txBody>
          <a:bodyPr/>
          <a:lstStyle/>
          <a:p>
            <a:r>
              <a:rPr lang="fr-FR" sz="3600" dirty="0"/>
              <a:t>III. Compensation des charges particulières des villes </a:t>
            </a:r>
            <a:br>
              <a:rPr lang="fr-FR" sz="3600" dirty="0"/>
            </a:br>
            <a:r>
              <a:rPr lang="fr-FR" sz="3600" dirty="0"/>
              <a:t>	</a:t>
            </a:r>
            <a:r>
              <a:rPr lang="fr-FR" sz="2800" dirty="0"/>
              <a:t>selon population et lignes de trafic urbain</a:t>
            </a:r>
          </a:p>
        </p:txBody>
      </p:sp>
      <p:pic>
        <p:nvPicPr>
          <p:cNvPr id="6" name="Image 5"/>
          <p:cNvPicPr>
            <a:picLocks noChangeAspect="1"/>
          </p:cNvPicPr>
          <p:nvPr/>
        </p:nvPicPr>
        <p:blipFill>
          <a:blip r:embed="rId3"/>
          <a:stretch>
            <a:fillRect/>
          </a:stretch>
        </p:blipFill>
        <p:spPr>
          <a:xfrm>
            <a:off x="3675044" y="1591427"/>
            <a:ext cx="7177278" cy="2160237"/>
          </a:xfrm>
          <a:prstGeom prst="rect">
            <a:avLst/>
          </a:prstGeom>
        </p:spPr>
      </p:pic>
      <p:sp>
        <p:nvSpPr>
          <p:cNvPr id="5" name="ZoneTexte 4">
            <a:extLst>
              <a:ext uri="{FF2B5EF4-FFF2-40B4-BE49-F238E27FC236}">
                <a16:creationId xmlns:a16="http://schemas.microsoft.com/office/drawing/2014/main" id="{D0EAF3A4-6C22-F149-EB5F-C3FD79E49579}"/>
              </a:ext>
            </a:extLst>
          </p:cNvPr>
          <p:cNvSpPr txBox="1"/>
          <p:nvPr/>
        </p:nvSpPr>
        <p:spPr>
          <a:xfrm>
            <a:off x="4140557" y="3828951"/>
            <a:ext cx="6246252" cy="1508105"/>
          </a:xfrm>
          <a:prstGeom prst="rect">
            <a:avLst/>
          </a:prstGeom>
          <a:noFill/>
        </p:spPr>
        <p:txBody>
          <a:bodyPr wrap="square">
            <a:spAutoFit/>
          </a:bodyPr>
          <a:lstStyle/>
          <a:p>
            <a:pPr algn="ctr"/>
            <a:r>
              <a:rPr lang="fr-FR" sz="3600" b="1" dirty="0"/>
              <a:t>+</a:t>
            </a:r>
          </a:p>
          <a:p>
            <a:endParaRPr lang="fr-FR" sz="2800" dirty="0"/>
          </a:p>
          <a:p>
            <a:pPr algn="ctr"/>
            <a:r>
              <a:rPr lang="fr-FR" sz="2800" dirty="0"/>
              <a:t>Déficit des lignes de trafic urbain</a:t>
            </a:r>
          </a:p>
        </p:txBody>
      </p:sp>
      <p:pic>
        <p:nvPicPr>
          <p:cNvPr id="7" name="Image 6">
            <a:extLst>
              <a:ext uri="{FF2B5EF4-FFF2-40B4-BE49-F238E27FC236}">
                <a16:creationId xmlns:a16="http://schemas.microsoft.com/office/drawing/2014/main" id="{64E027D4-1414-C3F7-3FDD-8F7C395368A8}"/>
              </a:ext>
            </a:extLst>
          </p:cNvPr>
          <p:cNvPicPr>
            <a:picLocks noChangeAspect="1"/>
          </p:cNvPicPr>
          <p:nvPr/>
        </p:nvPicPr>
        <p:blipFill>
          <a:blip r:embed="rId4"/>
          <a:stretch>
            <a:fillRect/>
          </a:stretch>
        </p:blipFill>
        <p:spPr>
          <a:xfrm>
            <a:off x="841962" y="1592934"/>
            <a:ext cx="2600325" cy="4177030"/>
          </a:xfrm>
          <a:prstGeom prst="rect">
            <a:avLst/>
          </a:prstGeom>
        </p:spPr>
      </p:pic>
    </p:spTree>
    <p:extLst>
      <p:ext uri="{BB962C8B-B14F-4D97-AF65-F5344CB8AC3E}">
        <p14:creationId xmlns:p14="http://schemas.microsoft.com/office/powerpoint/2010/main" val="4175510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4A57BE-E300-C93F-467C-372D60A872D5}"/>
              </a:ext>
            </a:extLst>
          </p:cNvPr>
          <p:cNvSpPr>
            <a:spLocks noGrp="1"/>
          </p:cNvSpPr>
          <p:nvPr>
            <p:ph type="title"/>
          </p:nvPr>
        </p:nvSpPr>
        <p:spPr>
          <a:xfrm>
            <a:off x="1068946" y="637503"/>
            <a:ext cx="10284853" cy="1152660"/>
          </a:xfrm>
        </p:spPr>
        <p:txBody>
          <a:bodyPr/>
          <a:lstStyle/>
          <a:p>
            <a:r>
              <a:rPr lang="fr-FR" sz="3600" dirty="0"/>
              <a:t>Participation à la cohésion sociale </a:t>
            </a:r>
            <a:r>
              <a:rPr lang="fr-FR" sz="2800" dirty="0"/>
              <a:t>(Participation en Frs/hab.)</a:t>
            </a:r>
          </a:p>
        </p:txBody>
      </p:sp>
      <p:pic>
        <p:nvPicPr>
          <p:cNvPr id="5" name="Image 4"/>
          <p:cNvPicPr>
            <a:picLocks noChangeAspect="1"/>
          </p:cNvPicPr>
          <p:nvPr/>
        </p:nvPicPr>
        <p:blipFill>
          <a:blip r:embed="rId3"/>
          <a:stretch>
            <a:fillRect/>
          </a:stretch>
        </p:blipFill>
        <p:spPr>
          <a:xfrm>
            <a:off x="3257550" y="1307847"/>
            <a:ext cx="5676900" cy="4912650"/>
          </a:xfrm>
          <a:prstGeom prst="rect">
            <a:avLst/>
          </a:prstGeom>
        </p:spPr>
      </p:pic>
    </p:spTree>
    <p:extLst>
      <p:ext uri="{BB962C8B-B14F-4D97-AF65-F5344CB8AC3E}">
        <p14:creationId xmlns:p14="http://schemas.microsoft.com/office/powerpoint/2010/main" val="3104960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C71DF4-B5BB-93F4-9D6C-F7B9BB849140}"/>
              </a:ext>
            </a:extLst>
          </p:cNvPr>
          <p:cNvSpPr>
            <a:spLocks noGrp="1"/>
          </p:cNvSpPr>
          <p:nvPr>
            <p:ph type="title"/>
          </p:nvPr>
        </p:nvSpPr>
        <p:spPr>
          <a:xfrm>
            <a:off x="1347786" y="476518"/>
            <a:ext cx="10006013" cy="1214170"/>
          </a:xfrm>
        </p:spPr>
        <p:txBody>
          <a:bodyPr/>
          <a:lstStyle/>
          <a:p>
            <a:r>
              <a:rPr lang="fr-FR" sz="3600" dirty="0"/>
              <a:t>Facture policière</a:t>
            </a:r>
            <a:endParaRPr lang="fr-FR" sz="2800" dirty="0"/>
          </a:p>
        </p:txBody>
      </p:sp>
      <p:pic>
        <p:nvPicPr>
          <p:cNvPr id="5" name="Image 4"/>
          <p:cNvPicPr>
            <a:picLocks noChangeAspect="1"/>
          </p:cNvPicPr>
          <p:nvPr/>
        </p:nvPicPr>
        <p:blipFill>
          <a:blip r:embed="rId3"/>
          <a:stretch>
            <a:fillRect/>
          </a:stretch>
        </p:blipFill>
        <p:spPr>
          <a:xfrm>
            <a:off x="838201" y="1027906"/>
            <a:ext cx="9496425" cy="4867275"/>
          </a:xfrm>
          <a:prstGeom prst="rect">
            <a:avLst/>
          </a:prstGeom>
        </p:spPr>
      </p:pic>
    </p:spTree>
    <p:extLst>
      <p:ext uri="{BB962C8B-B14F-4D97-AF65-F5344CB8AC3E}">
        <p14:creationId xmlns:p14="http://schemas.microsoft.com/office/powerpoint/2010/main" val="658940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BDC164-D804-8748-7064-E2EF5198C365}"/>
              </a:ext>
            </a:extLst>
          </p:cNvPr>
          <p:cNvSpPr>
            <a:spLocks noGrp="1"/>
          </p:cNvSpPr>
          <p:nvPr>
            <p:ph type="title"/>
          </p:nvPr>
        </p:nvSpPr>
        <p:spPr/>
        <p:txBody>
          <a:bodyPr/>
          <a:lstStyle/>
          <a:p>
            <a:r>
              <a:rPr lang="fr-FR" dirty="0"/>
              <a:t>Flux financiers</a:t>
            </a:r>
          </a:p>
        </p:txBody>
      </p:sp>
      <p:pic>
        <p:nvPicPr>
          <p:cNvPr id="4" name="Espace réservé du contenu 3">
            <a:extLst>
              <a:ext uri="{FF2B5EF4-FFF2-40B4-BE49-F238E27FC236}">
                <a16:creationId xmlns:a16="http://schemas.microsoft.com/office/drawing/2014/main" id="{813244E2-9BD4-AEDA-8D20-43053C3B1B31}"/>
              </a:ext>
            </a:extLst>
          </p:cNvPr>
          <p:cNvPicPr>
            <a:picLocks noGrp="1" noChangeAspect="1"/>
          </p:cNvPicPr>
          <p:nvPr>
            <p:ph idx="1"/>
          </p:nvPr>
        </p:nvPicPr>
        <p:blipFill>
          <a:blip r:embed="rId3"/>
          <a:stretch>
            <a:fillRect/>
          </a:stretch>
        </p:blipFill>
        <p:spPr>
          <a:xfrm>
            <a:off x="838200" y="1476188"/>
            <a:ext cx="10515600" cy="3866777"/>
          </a:xfrm>
          <a:prstGeom prst="rect">
            <a:avLst/>
          </a:prstGeom>
          <a:ln>
            <a:solidFill>
              <a:srgbClr val="000000"/>
            </a:solidFill>
          </a:ln>
        </p:spPr>
      </p:pic>
    </p:spTree>
    <p:extLst>
      <p:ext uri="{BB962C8B-B14F-4D97-AF65-F5344CB8AC3E}">
        <p14:creationId xmlns:p14="http://schemas.microsoft.com/office/powerpoint/2010/main" val="1539563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6DF787-1AB9-698A-1E2B-3090A946472E}"/>
              </a:ext>
            </a:extLst>
          </p:cNvPr>
          <p:cNvSpPr>
            <a:spLocks noGrp="1"/>
          </p:cNvSpPr>
          <p:nvPr>
            <p:ph type="title"/>
          </p:nvPr>
        </p:nvSpPr>
        <p:spPr>
          <a:xfrm>
            <a:off x="838200" y="365125"/>
            <a:ext cx="10515600" cy="704663"/>
          </a:xfrm>
        </p:spPr>
        <p:txBody>
          <a:bodyPr/>
          <a:lstStyle/>
          <a:p>
            <a:r>
              <a:rPr lang="fr-FR" sz="3600" dirty="0"/>
              <a:t>Situation de notre commune </a:t>
            </a:r>
            <a:r>
              <a:rPr lang="fr-FR" sz="1800" dirty="0"/>
              <a:t>(estimation acomptes 2025 - base impôts 2023)</a:t>
            </a:r>
          </a:p>
        </p:txBody>
      </p:sp>
      <p:graphicFrame>
        <p:nvGraphicFramePr>
          <p:cNvPr id="4" name="Espace réservé du contenu 3">
            <a:extLst>
              <a:ext uri="{FF2B5EF4-FFF2-40B4-BE49-F238E27FC236}">
                <a16:creationId xmlns:a16="http://schemas.microsoft.com/office/drawing/2014/main" id="{6EF96F2D-5E78-81D4-CE25-601D0D695FC0}"/>
              </a:ext>
            </a:extLst>
          </p:cNvPr>
          <p:cNvGraphicFramePr>
            <a:graphicFrameLocks noGrp="1"/>
          </p:cNvGraphicFramePr>
          <p:nvPr>
            <p:ph idx="1"/>
            <p:extLst>
              <p:ext uri="{D42A27DB-BD31-4B8C-83A1-F6EECF244321}">
                <p14:modId xmlns:p14="http://schemas.microsoft.com/office/powerpoint/2010/main" val="1332961920"/>
              </p:ext>
            </p:extLst>
          </p:nvPr>
        </p:nvGraphicFramePr>
        <p:xfrm>
          <a:off x="346635" y="1123576"/>
          <a:ext cx="11007165" cy="4754880"/>
        </p:xfrm>
        <a:graphic>
          <a:graphicData uri="http://schemas.openxmlformats.org/drawingml/2006/table">
            <a:tbl>
              <a:tblPr firstRow="1" bandRow="1">
                <a:tableStyleId>{5C22544A-7EE6-4342-B048-85BDC9FD1C3A}</a:tableStyleId>
              </a:tblPr>
              <a:tblGrid>
                <a:gridCol w="2201433">
                  <a:extLst>
                    <a:ext uri="{9D8B030D-6E8A-4147-A177-3AD203B41FA5}">
                      <a16:colId xmlns:a16="http://schemas.microsoft.com/office/drawing/2014/main" val="1204208493"/>
                    </a:ext>
                  </a:extLst>
                </a:gridCol>
                <a:gridCol w="2201433">
                  <a:extLst>
                    <a:ext uri="{9D8B030D-6E8A-4147-A177-3AD203B41FA5}">
                      <a16:colId xmlns:a16="http://schemas.microsoft.com/office/drawing/2014/main" val="987475110"/>
                    </a:ext>
                  </a:extLst>
                </a:gridCol>
                <a:gridCol w="2201433">
                  <a:extLst>
                    <a:ext uri="{9D8B030D-6E8A-4147-A177-3AD203B41FA5}">
                      <a16:colId xmlns:a16="http://schemas.microsoft.com/office/drawing/2014/main" val="4043615131"/>
                    </a:ext>
                  </a:extLst>
                </a:gridCol>
                <a:gridCol w="2201433">
                  <a:extLst>
                    <a:ext uri="{9D8B030D-6E8A-4147-A177-3AD203B41FA5}">
                      <a16:colId xmlns:a16="http://schemas.microsoft.com/office/drawing/2014/main" val="1409137543"/>
                    </a:ext>
                  </a:extLst>
                </a:gridCol>
                <a:gridCol w="2201433">
                  <a:extLst>
                    <a:ext uri="{9D8B030D-6E8A-4147-A177-3AD203B41FA5}">
                      <a16:colId xmlns:a16="http://schemas.microsoft.com/office/drawing/2014/main" val="2715712556"/>
                    </a:ext>
                  </a:extLst>
                </a:gridCol>
              </a:tblGrid>
              <a:tr h="589413">
                <a:tc>
                  <a:txBody>
                    <a:bodyPr/>
                    <a:lstStyle/>
                    <a:p>
                      <a:r>
                        <a:rPr lang="fr-FR" dirty="0"/>
                        <a:t>Péréquation des ressources</a:t>
                      </a:r>
                    </a:p>
                  </a:txBody>
                  <a:tcPr/>
                </a:tc>
                <a:tc>
                  <a:txBody>
                    <a:bodyPr/>
                    <a:lstStyle/>
                    <a:p>
                      <a:r>
                        <a:rPr lang="fr-FR" dirty="0"/>
                        <a:t>Péréquation des besoins structurels</a:t>
                      </a:r>
                    </a:p>
                  </a:txBody>
                  <a:tcPr/>
                </a:tc>
                <a:tc>
                  <a:txBody>
                    <a:bodyPr/>
                    <a:lstStyle/>
                    <a:p>
                      <a:r>
                        <a:rPr lang="fr-FR" dirty="0"/>
                        <a:t>Compensation des villes</a:t>
                      </a:r>
                    </a:p>
                  </a:txBody>
                  <a:tcPr/>
                </a:tc>
                <a:tc>
                  <a:txBody>
                    <a:bodyPr/>
                    <a:lstStyle/>
                    <a:p>
                      <a:r>
                        <a:rPr lang="fr-FR" dirty="0"/>
                        <a:t>Cohésion sociale</a:t>
                      </a:r>
                    </a:p>
                  </a:txBody>
                  <a:tcPr/>
                </a:tc>
                <a:tc>
                  <a:txBody>
                    <a:bodyPr/>
                    <a:lstStyle/>
                    <a:p>
                      <a:r>
                        <a:rPr lang="fr-FR" dirty="0"/>
                        <a:t>Facture policière</a:t>
                      </a:r>
                    </a:p>
                  </a:txBody>
                  <a:tcPr/>
                </a:tc>
                <a:extLst>
                  <a:ext uri="{0D108BD9-81ED-4DB2-BD59-A6C34878D82A}">
                    <a16:rowId xmlns:a16="http://schemas.microsoft.com/office/drawing/2014/main" val="1422581372"/>
                  </a:ext>
                </a:extLst>
              </a:tr>
              <a:tr h="842018">
                <a:tc>
                  <a:txBody>
                    <a:bodyPr/>
                    <a:lstStyle/>
                    <a:p>
                      <a:r>
                        <a:rPr lang="fr-FR" dirty="0"/>
                        <a:t>RFS/hab. CHF 2’561.-</a:t>
                      </a:r>
                    </a:p>
                  </a:txBody>
                  <a:tcPr/>
                </a:tc>
                <a:tc>
                  <a:txBody>
                    <a:bodyPr/>
                    <a:lstStyle/>
                    <a:p>
                      <a:r>
                        <a:rPr lang="fr-FR" dirty="0"/>
                        <a:t>159 élèves, dont 21 à plus de 2.5 km de l’école</a:t>
                      </a:r>
                    </a:p>
                  </a:txBody>
                  <a:tcPr/>
                </a:tc>
                <a:tc>
                  <a:txBody>
                    <a:bodyPr/>
                    <a:lstStyle/>
                    <a:p>
                      <a:r>
                        <a:rPr lang="fr-FR" dirty="0"/>
                        <a:t>Couche population CHF 490’120.-</a:t>
                      </a:r>
                    </a:p>
                  </a:txBody>
                  <a:tcPr/>
                </a:tc>
                <a:tc>
                  <a:txBody>
                    <a:bodyPr/>
                    <a:lstStyle/>
                    <a:p>
                      <a:r>
                        <a:rPr lang="fr-FR" dirty="0"/>
                        <a:t>CHF 970.-/hab.</a:t>
                      </a:r>
                    </a:p>
                  </a:txBody>
                  <a:tcPr/>
                </a:tc>
                <a:tc>
                  <a:txBody>
                    <a:bodyPr/>
                    <a:lstStyle/>
                    <a:p>
                      <a:endParaRPr lang="fr-FR"/>
                    </a:p>
                  </a:txBody>
                  <a:tcPr/>
                </a:tc>
                <a:extLst>
                  <a:ext uri="{0D108BD9-81ED-4DB2-BD59-A6C34878D82A}">
                    <a16:rowId xmlns:a16="http://schemas.microsoft.com/office/drawing/2014/main" val="2925620399"/>
                  </a:ext>
                </a:extLst>
              </a:tr>
              <a:tr h="842018">
                <a:tc>
                  <a:txBody>
                    <a:bodyPr/>
                    <a:lstStyle/>
                    <a:p>
                      <a:r>
                        <a:rPr lang="fr-FR" dirty="0"/>
                        <a:t>Ecart </a:t>
                      </a:r>
                      <a:r>
                        <a:rPr lang="fr-FR" dirty="0" err="1"/>
                        <a:t>moy</a:t>
                      </a:r>
                      <a:r>
                        <a:rPr lang="fr-FR" dirty="0"/>
                        <a:t>. cant.</a:t>
                      </a:r>
                    </a:p>
                    <a:p>
                      <a:r>
                        <a:rPr lang="fr-FR" dirty="0"/>
                        <a:t>CHF -729.80/hab.</a:t>
                      </a:r>
                    </a:p>
                  </a:txBody>
                  <a:tcPr/>
                </a:tc>
                <a:tc>
                  <a:txBody>
                    <a:bodyPr/>
                    <a:lstStyle/>
                    <a:p>
                      <a:r>
                        <a:rPr lang="fr-FR" dirty="0"/>
                        <a:t>Nbre d’élèves pondéré = 162.2</a:t>
                      </a:r>
                    </a:p>
                  </a:txBody>
                  <a:tcPr/>
                </a:tc>
                <a:tc>
                  <a:txBody>
                    <a:bodyPr/>
                    <a:lstStyle/>
                    <a:p>
                      <a:r>
                        <a:rPr lang="fr-FR" dirty="0"/>
                        <a:t>Déficits des lignes de trafic urbain</a:t>
                      </a:r>
                    </a:p>
                    <a:p>
                      <a:r>
                        <a:rPr lang="fr-FR" dirty="0"/>
                        <a:t>CHF 133’225.-</a:t>
                      </a: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2435068759"/>
                  </a:ext>
                </a:extLst>
              </a:tr>
              <a:tr h="589413">
                <a:tc>
                  <a:txBody>
                    <a:bodyPr/>
                    <a:lstStyle/>
                    <a:p>
                      <a:r>
                        <a:rPr lang="fr-FR" dirty="0"/>
                        <a:t>Rétrocession</a:t>
                      </a:r>
                    </a:p>
                    <a:p>
                      <a:r>
                        <a:rPr lang="fr-FR" dirty="0"/>
                        <a:t>CHF - 666’717.-</a:t>
                      </a:r>
                    </a:p>
                  </a:txBody>
                  <a:tcPr/>
                </a:tc>
                <a:tc>
                  <a:txBody>
                    <a:bodyPr/>
                    <a:lstStyle/>
                    <a:p>
                      <a:r>
                        <a:rPr lang="fr-FR" dirty="0"/>
                        <a:t>120% de la moyenne </a:t>
                      </a:r>
                    </a:p>
                    <a:p>
                      <a:r>
                        <a:rPr lang="fr-FR" dirty="0"/>
                        <a:t>cantonale = 156.20</a:t>
                      </a:r>
                    </a:p>
                  </a:txBody>
                  <a:tcPr/>
                </a:tc>
                <a:tc>
                  <a:txBody>
                    <a:bodyPr/>
                    <a:lstStyle/>
                    <a:p>
                      <a:endParaRPr lang="fr-FR" dirty="0"/>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296122728"/>
                  </a:ext>
                </a:extLst>
              </a:tr>
              <a:tr h="589413">
                <a:tc>
                  <a:txBody>
                    <a:bodyPr/>
                    <a:lstStyle/>
                    <a:p>
                      <a:r>
                        <a:rPr lang="fr-FR" dirty="0"/>
                        <a:t>+/- prélèvements conjoncturels</a:t>
                      </a:r>
                    </a:p>
                    <a:p>
                      <a:r>
                        <a:rPr lang="fr-FR" dirty="0"/>
                        <a:t>CHF  - 66’976.-</a:t>
                      </a:r>
                    </a:p>
                  </a:txBody>
                  <a:tcPr/>
                </a:tc>
                <a:tc>
                  <a:txBody>
                    <a:bodyPr/>
                    <a:lstStyle/>
                    <a:p>
                      <a:endParaRPr lang="fr-FR" dirty="0"/>
                    </a:p>
                  </a:txBody>
                  <a:tcPr/>
                </a:tc>
                <a:tc>
                  <a:txBody>
                    <a:bodyPr/>
                    <a:lstStyle/>
                    <a:p>
                      <a:endParaRPr lang="fr-FR"/>
                    </a:p>
                  </a:txBody>
                  <a:tcPr/>
                </a:tc>
                <a:tc>
                  <a:txBody>
                    <a:bodyPr/>
                    <a:lstStyle/>
                    <a:p>
                      <a:endParaRPr lang="fr-FR" dirty="0"/>
                    </a:p>
                  </a:txBody>
                  <a:tcPr/>
                </a:tc>
                <a:tc>
                  <a:txBody>
                    <a:bodyPr/>
                    <a:lstStyle/>
                    <a:p>
                      <a:endParaRPr lang="fr-FR"/>
                    </a:p>
                  </a:txBody>
                  <a:tcPr/>
                </a:tc>
                <a:extLst>
                  <a:ext uri="{0D108BD9-81ED-4DB2-BD59-A6C34878D82A}">
                    <a16:rowId xmlns:a16="http://schemas.microsoft.com/office/drawing/2014/main" val="4147005529"/>
                  </a:ext>
                </a:extLst>
              </a:tr>
              <a:tr h="336807">
                <a:tc>
                  <a:txBody>
                    <a:bodyPr/>
                    <a:lstStyle/>
                    <a:p>
                      <a:r>
                        <a:rPr lang="fr-FR" dirty="0">
                          <a:solidFill>
                            <a:srgbClr val="00B050"/>
                          </a:solidFill>
                        </a:rPr>
                        <a:t>CHF 733’693.-</a:t>
                      </a:r>
                    </a:p>
                  </a:txBody>
                  <a:tcPr/>
                </a:tc>
                <a:tc>
                  <a:txBody>
                    <a:bodyPr/>
                    <a:lstStyle/>
                    <a:p>
                      <a:r>
                        <a:rPr lang="fr-FR" dirty="0">
                          <a:solidFill>
                            <a:srgbClr val="00B050"/>
                          </a:solidFill>
                        </a:rPr>
                        <a:t>CHF 25’179.-</a:t>
                      </a:r>
                    </a:p>
                  </a:txBody>
                  <a:tcPr/>
                </a:tc>
                <a:tc>
                  <a:txBody>
                    <a:bodyPr/>
                    <a:lstStyle/>
                    <a:p>
                      <a:r>
                        <a:rPr lang="fr-FR" dirty="0">
                          <a:solidFill>
                            <a:srgbClr val="FF0000"/>
                          </a:solidFill>
                        </a:rPr>
                        <a:t>CHF 623’345.-</a:t>
                      </a:r>
                    </a:p>
                  </a:txBody>
                  <a:tcPr/>
                </a:tc>
                <a:tc>
                  <a:txBody>
                    <a:bodyPr/>
                    <a:lstStyle/>
                    <a:p>
                      <a:r>
                        <a:rPr lang="fr-FR" dirty="0">
                          <a:solidFill>
                            <a:srgbClr val="FF0000"/>
                          </a:solidFill>
                        </a:rPr>
                        <a:t>CHF 1’108’298.-</a:t>
                      </a:r>
                    </a:p>
                  </a:txBody>
                  <a:tcPr/>
                </a:tc>
                <a:tc>
                  <a:txBody>
                    <a:bodyPr/>
                    <a:lstStyle/>
                    <a:p>
                      <a:r>
                        <a:rPr lang="fr-FR" dirty="0">
                          <a:solidFill>
                            <a:srgbClr val="FF0000"/>
                          </a:solidFill>
                        </a:rPr>
                        <a:t>CHF 172’361.-</a:t>
                      </a:r>
                    </a:p>
                  </a:txBody>
                  <a:tcPr/>
                </a:tc>
                <a:extLst>
                  <a:ext uri="{0D108BD9-81ED-4DB2-BD59-A6C34878D82A}">
                    <a16:rowId xmlns:a16="http://schemas.microsoft.com/office/drawing/2014/main" val="752983145"/>
                  </a:ext>
                </a:extLst>
              </a:tr>
              <a:tr h="336807">
                <a:tc gridSpan="5">
                  <a:txBody>
                    <a:bodyPr/>
                    <a:lstStyle/>
                    <a:p>
                      <a:r>
                        <a:rPr lang="fr-FR" dirty="0">
                          <a:solidFill>
                            <a:srgbClr val="FF0000"/>
                          </a:solidFill>
                        </a:rPr>
                        <a:t>Total des acomptes 2025 : CHF 1’145’132 / Décompte 2023: CHF 1’094’727 .-/Décompte 2022: 967’941.-</a:t>
                      </a:r>
                    </a:p>
                  </a:txBody>
                  <a:tcPr/>
                </a:tc>
                <a:tc hMerge="1">
                  <a:txBody>
                    <a:bodyPr/>
                    <a:lstStyle/>
                    <a:p>
                      <a:endParaRPr lang="fr-FR" dirty="0">
                        <a:solidFill>
                          <a:srgbClr val="00B050"/>
                        </a:solidFill>
                      </a:endParaRPr>
                    </a:p>
                  </a:txBody>
                  <a:tcPr/>
                </a:tc>
                <a:tc hMerge="1">
                  <a:txBody>
                    <a:bodyPr/>
                    <a:lstStyle/>
                    <a:p>
                      <a:endParaRPr lang="fr-FR" dirty="0">
                        <a:solidFill>
                          <a:srgbClr val="FF0000"/>
                        </a:solidFill>
                      </a:endParaRPr>
                    </a:p>
                  </a:txBody>
                  <a:tcPr/>
                </a:tc>
                <a:tc hMerge="1">
                  <a:txBody>
                    <a:bodyPr/>
                    <a:lstStyle/>
                    <a:p>
                      <a:endParaRPr lang="fr-FR" dirty="0">
                        <a:solidFill>
                          <a:srgbClr val="FF0000"/>
                        </a:solidFill>
                      </a:endParaRPr>
                    </a:p>
                  </a:txBody>
                  <a:tcPr/>
                </a:tc>
                <a:tc hMerge="1">
                  <a:txBody>
                    <a:bodyPr/>
                    <a:lstStyle/>
                    <a:p>
                      <a:endParaRPr lang="fr-FR" dirty="0">
                        <a:solidFill>
                          <a:srgbClr val="FF0000"/>
                        </a:solidFill>
                      </a:endParaRPr>
                    </a:p>
                  </a:txBody>
                  <a:tcPr/>
                </a:tc>
                <a:extLst>
                  <a:ext uri="{0D108BD9-81ED-4DB2-BD59-A6C34878D82A}">
                    <a16:rowId xmlns:a16="http://schemas.microsoft.com/office/drawing/2014/main" val="53227172"/>
                  </a:ext>
                </a:extLst>
              </a:tr>
            </a:tbl>
          </a:graphicData>
        </a:graphic>
      </p:graphicFrame>
    </p:spTree>
    <p:extLst>
      <p:ext uri="{BB962C8B-B14F-4D97-AF65-F5344CB8AC3E}">
        <p14:creationId xmlns:p14="http://schemas.microsoft.com/office/powerpoint/2010/main" val="1821102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1819377" y="1816630"/>
            <a:ext cx="9903883" cy="3076839"/>
          </a:xfrm>
          <a:prstGeom prst="rect">
            <a:avLst/>
          </a:prstGeom>
          <a:noFill/>
          <a:ln w="9525">
            <a:noFill/>
            <a:miter lim="800000"/>
            <a:headEnd/>
            <a:tailEnd/>
          </a:ln>
        </p:spPr>
        <p:txBody>
          <a:bodyPr/>
          <a:lstStyle/>
          <a:p>
            <a:pPr>
              <a:lnSpc>
                <a:spcPct val="140000"/>
              </a:lnSpc>
              <a:defRPr/>
            </a:pPr>
            <a:r>
              <a:rPr lang="fr-CH" sz="5333" b="1" kern="0" dirty="0"/>
              <a:t>MCH2 </a:t>
            </a:r>
            <a:r>
              <a:rPr lang="fr-CH" sz="5333" kern="0" dirty="0"/>
              <a:t>= Modèle Comptable Harmonisé de 2</a:t>
            </a:r>
            <a:r>
              <a:rPr lang="fr-CH" sz="5333" kern="0" baseline="30000" dirty="0"/>
              <a:t>ème</a:t>
            </a:r>
            <a:r>
              <a:rPr lang="fr-CH" sz="5333" kern="0" dirty="0"/>
              <a:t> génération</a:t>
            </a:r>
          </a:p>
        </p:txBody>
      </p:sp>
    </p:spTree>
    <p:extLst>
      <p:ext uri="{BB962C8B-B14F-4D97-AF65-F5344CB8AC3E}">
        <p14:creationId xmlns:p14="http://schemas.microsoft.com/office/powerpoint/2010/main" val="2483350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Espace réservé du numéro de diapositive 4"/>
          <p:cNvSpPr>
            <a:spLocks noGrp="1"/>
          </p:cNvSpPr>
          <p:nvPr>
            <p:ph type="sldNum" sz="quarter" idx="4294967295"/>
          </p:nvPr>
        </p:nvSpPr>
        <p:spPr bwMode="auto">
          <a:xfrm>
            <a:off x="8243888" y="4893469"/>
            <a:ext cx="442912" cy="1476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fr-CH"/>
            </a:defPPr>
            <a:lvl1pPr algn="r" rtl="0" fontAlgn="base">
              <a:spcBef>
                <a:spcPct val="0"/>
              </a:spcBef>
              <a:spcAft>
                <a:spcPct val="0"/>
              </a:spcAft>
              <a:defRPr sz="9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fld id="{924C211E-F286-4F45-B239-10B5CBA75692}" type="slidenum">
              <a:rPr lang="fr-CH" smtClean="0"/>
              <a:pPr eaLnBrk="1" hangingPunct="1">
                <a:defRPr/>
              </a:pPr>
              <a:t>20</a:t>
            </a:fld>
            <a:endParaRPr lang="fr-CH" altLang="fr-FR"/>
          </a:p>
        </p:txBody>
      </p:sp>
      <p:sp>
        <p:nvSpPr>
          <p:cNvPr id="4101" name="Rectangle 2"/>
          <p:cNvSpPr>
            <a:spLocks noGrp="1" noChangeArrowheads="1"/>
          </p:cNvSpPr>
          <p:nvPr>
            <p:ph type="title"/>
          </p:nvPr>
        </p:nvSpPr>
        <p:spPr/>
        <p:txBody>
          <a:bodyPr/>
          <a:lstStyle/>
          <a:p>
            <a:r>
              <a:rPr lang="fr-CH" sz="3200" b="1" dirty="0"/>
              <a:t>Que de changements!</a:t>
            </a:r>
            <a:endParaRPr lang="fr-CH" altLang="fr-FR" dirty="0"/>
          </a:p>
        </p:txBody>
      </p:sp>
      <p:pic>
        <p:nvPicPr>
          <p:cNvPr id="6" name="Image 5">
            <a:extLst>
              <a:ext uri="{FF2B5EF4-FFF2-40B4-BE49-F238E27FC236}">
                <a16:creationId xmlns:a16="http://schemas.microsoft.com/office/drawing/2014/main" id="{551DA1C2-4A85-43AE-B922-CDF9332219CC}"/>
              </a:ext>
            </a:extLst>
          </p:cNvPr>
          <p:cNvPicPr>
            <a:picLocks noChangeAspect="1"/>
          </p:cNvPicPr>
          <p:nvPr/>
        </p:nvPicPr>
        <p:blipFill>
          <a:blip r:embed="rId3"/>
          <a:stretch>
            <a:fillRect/>
          </a:stretch>
        </p:blipFill>
        <p:spPr>
          <a:xfrm>
            <a:off x="1487488" y="999745"/>
            <a:ext cx="8520075" cy="4681727"/>
          </a:xfrm>
          <a:prstGeom prst="rect">
            <a:avLst/>
          </a:prstGeom>
        </p:spPr>
      </p:pic>
    </p:spTree>
    <p:extLst>
      <p:ext uri="{BB962C8B-B14F-4D97-AF65-F5344CB8AC3E}">
        <p14:creationId xmlns:p14="http://schemas.microsoft.com/office/powerpoint/2010/main" val="1481606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C5E124-83D2-680A-4578-9B60BF1817B2}"/>
              </a:ext>
            </a:extLst>
          </p:cNvPr>
          <p:cNvSpPr>
            <a:spLocks noGrp="1"/>
          </p:cNvSpPr>
          <p:nvPr>
            <p:ph type="title"/>
          </p:nvPr>
        </p:nvSpPr>
        <p:spPr>
          <a:xfrm>
            <a:off x="838200" y="619200"/>
            <a:ext cx="10515600" cy="1071488"/>
          </a:xfrm>
        </p:spPr>
        <p:txBody>
          <a:bodyPr/>
          <a:lstStyle/>
          <a:p>
            <a:r>
              <a:rPr lang="fr-FR" altLang="fr-FR" sz="3600" dirty="0"/>
              <a:t>Gestion de la ferme communale</a:t>
            </a:r>
            <a:endParaRPr lang="fr-FR" sz="3600" dirty="0"/>
          </a:p>
        </p:txBody>
      </p:sp>
      <p:sp>
        <p:nvSpPr>
          <p:cNvPr id="3" name="Espace réservé du contenu 2">
            <a:extLst>
              <a:ext uri="{FF2B5EF4-FFF2-40B4-BE49-F238E27FC236}">
                <a16:creationId xmlns:a16="http://schemas.microsoft.com/office/drawing/2014/main" id="{89D43797-8249-1C26-3A14-63A45180C065}"/>
              </a:ext>
            </a:extLst>
          </p:cNvPr>
          <p:cNvSpPr>
            <a:spLocks noGrp="1"/>
          </p:cNvSpPr>
          <p:nvPr>
            <p:ph idx="1"/>
          </p:nvPr>
        </p:nvSpPr>
        <p:spPr/>
        <p:txBody>
          <a:bodyPr/>
          <a:lstStyle/>
          <a:p>
            <a:pPr marL="0" indent="0">
              <a:buNone/>
            </a:pPr>
            <a:r>
              <a:rPr lang="fr-CH" sz="2800" dirty="0"/>
              <a:t>Historique résumé		</a:t>
            </a:r>
          </a:p>
          <a:p>
            <a:pPr marL="342900" indent="-342900">
              <a:lnSpc>
                <a:spcPct val="150000"/>
              </a:lnSpc>
              <a:buFont typeface="Wingdings" panose="05000000000000000000" pitchFamily="2" charset="2"/>
              <a:buChar char="Ø"/>
            </a:pPr>
            <a:r>
              <a:rPr lang="fr-CH" sz="2800" dirty="0"/>
              <a:t>Crédit de construction de Fr. 3’235’000.- (préavis 05/2017)</a:t>
            </a:r>
            <a:br>
              <a:rPr lang="fr-CH" sz="2800" dirty="0"/>
            </a:br>
            <a:r>
              <a:rPr lang="fr-CH" sz="2000" dirty="0"/>
              <a:t>(avec transfert de l’immeuble au patrimoine financier et augmentation de l’autorisation d’emprunter)</a:t>
            </a:r>
          </a:p>
          <a:p>
            <a:endParaRPr lang="fr-CH" sz="2800" dirty="0"/>
          </a:p>
          <a:p>
            <a:pPr marL="342900" indent="-342900">
              <a:buFont typeface="Wingdings" panose="05000000000000000000" pitchFamily="2" charset="2"/>
              <a:buChar char="Ø"/>
            </a:pPr>
            <a:r>
              <a:rPr lang="fr-CH" sz="2800" dirty="0"/>
              <a:t>Prix final de la construction – Fr. 3’130’000.-  - fin des travaux à mi 2019 </a:t>
            </a:r>
            <a:br>
              <a:rPr lang="fr-CH" sz="2800" dirty="0"/>
            </a:br>
            <a:r>
              <a:rPr lang="fr-CH" dirty="0"/>
              <a:t>   </a:t>
            </a:r>
          </a:p>
          <a:p>
            <a:endParaRPr lang="fr-FR" dirty="0"/>
          </a:p>
        </p:txBody>
      </p:sp>
    </p:spTree>
    <p:extLst>
      <p:ext uri="{BB962C8B-B14F-4D97-AF65-F5344CB8AC3E}">
        <p14:creationId xmlns:p14="http://schemas.microsoft.com/office/powerpoint/2010/main" val="1628686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7BBCAA-BB61-1AB7-ED29-49C1296126B9}"/>
              </a:ext>
            </a:extLst>
          </p:cNvPr>
          <p:cNvSpPr>
            <a:spLocks noGrp="1"/>
          </p:cNvSpPr>
          <p:nvPr>
            <p:ph type="title"/>
          </p:nvPr>
        </p:nvSpPr>
        <p:spPr>
          <a:xfrm>
            <a:off x="838200" y="283335"/>
            <a:ext cx="10515600" cy="515155"/>
          </a:xfrm>
        </p:spPr>
        <p:txBody>
          <a:bodyPr/>
          <a:lstStyle/>
          <a:p>
            <a:r>
              <a:rPr lang="fr-FR" altLang="fr-FR" sz="3600" dirty="0"/>
              <a:t>Gestion de la ferme communale </a:t>
            </a:r>
            <a:r>
              <a:rPr lang="fr-FR" altLang="fr-FR" sz="2800" dirty="0"/>
              <a:t>- rendement locatif</a:t>
            </a:r>
            <a:endParaRPr lang="fr-FR" sz="2800" dirty="0"/>
          </a:p>
        </p:txBody>
      </p:sp>
      <p:sp>
        <p:nvSpPr>
          <p:cNvPr id="3" name="Espace réservé du contenu 2">
            <a:extLst>
              <a:ext uri="{FF2B5EF4-FFF2-40B4-BE49-F238E27FC236}">
                <a16:creationId xmlns:a16="http://schemas.microsoft.com/office/drawing/2014/main" id="{56BCAEBF-87BE-F51B-7654-267E3267000E}"/>
              </a:ext>
            </a:extLst>
          </p:cNvPr>
          <p:cNvSpPr>
            <a:spLocks noGrp="1"/>
          </p:cNvSpPr>
          <p:nvPr>
            <p:ph idx="1"/>
          </p:nvPr>
        </p:nvSpPr>
        <p:spPr>
          <a:xfrm>
            <a:off x="334851" y="798490"/>
            <a:ext cx="11018949" cy="5499279"/>
          </a:xfrm>
        </p:spPr>
        <p:txBody>
          <a:bodyPr/>
          <a:lstStyle/>
          <a:p>
            <a:pPr marL="0" indent="0">
              <a:buNone/>
            </a:pPr>
            <a:r>
              <a:rPr lang="fr-CH" sz="1600" dirty="0"/>
              <a:t>				  </a:t>
            </a:r>
            <a:r>
              <a:rPr lang="fr-CH" sz="1600" b="1" u="sng" dirty="0"/>
              <a:t>2023			  2022			  2021</a:t>
            </a:r>
          </a:p>
          <a:p>
            <a:pPr marL="0" indent="0">
              <a:buNone/>
            </a:pPr>
            <a:r>
              <a:rPr lang="fr-CH" sz="1600" dirty="0"/>
              <a:t>	</a:t>
            </a:r>
          </a:p>
          <a:p>
            <a:r>
              <a:rPr lang="fr-CH" sz="1600" dirty="0"/>
              <a:t>Revenus locatifs			167’000.-			172’000.-			175’000.-</a:t>
            </a:r>
          </a:p>
          <a:p>
            <a:endParaRPr lang="fr-CH" sz="1600" dirty="0"/>
          </a:p>
          <a:p>
            <a:r>
              <a:rPr lang="fr-CH" sz="1600" dirty="0"/>
              <a:t>Coûts d’exploitation		  42’000.-			  34’000.-			  35’000.-</a:t>
            </a:r>
          </a:p>
          <a:p>
            <a:r>
              <a:rPr lang="fr-CH" sz="1600" dirty="0"/>
              <a:t>Intérêts de la dette		 	  40’000.-			  16’000.-			    4’000.-</a:t>
            </a:r>
          </a:p>
          <a:p>
            <a:endParaRPr lang="fr-CH" sz="1600" dirty="0"/>
          </a:p>
          <a:p>
            <a:r>
              <a:rPr lang="fr-CH" sz="1600" b="1" dirty="0">
                <a:solidFill>
                  <a:srgbClr val="92D050"/>
                </a:solidFill>
              </a:rPr>
              <a:t>Rendement brut 			  85’000.-    50.9 %		122’000.-    70.9 %		136’000.-    77.7 %</a:t>
            </a:r>
          </a:p>
          <a:p>
            <a:pPr marL="0" indent="0">
              <a:buNone/>
            </a:pPr>
            <a:endParaRPr lang="fr-CH" sz="1600" dirty="0"/>
          </a:p>
          <a:p>
            <a:r>
              <a:rPr lang="fr-CH" sz="1600" dirty="0"/>
              <a:t>Fonds de rénovation		  16’000.-			  16’000.-			  16’000.-</a:t>
            </a:r>
          </a:p>
          <a:p>
            <a:pPr marL="0" indent="0">
              <a:buNone/>
            </a:pPr>
            <a:r>
              <a:rPr lang="fr-CH" sz="1600" dirty="0"/>
              <a:t>	</a:t>
            </a:r>
          </a:p>
          <a:p>
            <a:r>
              <a:rPr lang="fr-CH" sz="1600" b="1" dirty="0"/>
              <a:t>Rendement net intermédiaire	  	  69’000.-      41.3 %		106’000.-    61.6 %		120’000.-    68.5 %</a:t>
            </a:r>
          </a:p>
          <a:p>
            <a:endParaRPr lang="fr-CH" sz="1600" dirty="0"/>
          </a:p>
          <a:p>
            <a:r>
              <a:rPr lang="fr-CH" sz="1600" dirty="0"/>
              <a:t>Amortissement s/50 ans		  65’000.-			  65’000.-			  65’000.-</a:t>
            </a:r>
          </a:p>
          <a:p>
            <a:pPr marL="0" indent="0">
              <a:buNone/>
            </a:pPr>
            <a:r>
              <a:rPr lang="fr-CH" sz="1600" dirty="0"/>
              <a:t>	</a:t>
            </a:r>
          </a:p>
          <a:p>
            <a:pPr marL="0" indent="0">
              <a:buNone/>
            </a:pPr>
            <a:r>
              <a:rPr lang="fr-CH" sz="1600" b="1" dirty="0"/>
              <a:t>Rendement net			    4’000.-       2.4%		  41’000.-	  23.8 %		  55’000.-    31.4 %</a:t>
            </a:r>
          </a:p>
          <a:p>
            <a:pPr marL="0" indent="0">
              <a:buNone/>
            </a:pPr>
            <a:r>
              <a:rPr lang="fr-CH" sz="1600" dirty="0"/>
              <a:t>	</a:t>
            </a:r>
          </a:p>
          <a:p>
            <a:pPr marL="0" indent="0">
              <a:lnSpc>
                <a:spcPct val="150000"/>
              </a:lnSpc>
              <a:buNone/>
            </a:pPr>
            <a:r>
              <a:rPr lang="fr-CH" sz="1600" dirty="0"/>
              <a:t>	</a:t>
            </a:r>
          </a:p>
          <a:p>
            <a:pPr marL="0" indent="0">
              <a:buNone/>
            </a:pPr>
            <a:endParaRPr lang="fr-FR" sz="1600" dirty="0">
              <a:latin typeface="Aptos" panose="020B0004020202020204" pitchFamily="34" charset="0"/>
            </a:endParaRPr>
          </a:p>
        </p:txBody>
      </p:sp>
    </p:spTree>
    <p:extLst>
      <p:ext uri="{BB962C8B-B14F-4D97-AF65-F5344CB8AC3E}">
        <p14:creationId xmlns:p14="http://schemas.microsoft.com/office/powerpoint/2010/main" val="551658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7">
            <a:extLst>
              <a:ext uri="{FF2B5EF4-FFF2-40B4-BE49-F238E27FC236}">
                <a16:creationId xmlns:a16="http://schemas.microsoft.com/office/drawing/2014/main" id="{F628F63E-C5FE-4456-9D37-8045E06E20E8}"/>
              </a:ext>
            </a:extLst>
          </p:cNvPr>
          <p:cNvSpPr>
            <a:spLocks noGrp="1"/>
          </p:cNvSpPr>
          <p:nvPr>
            <p:ph type="title"/>
          </p:nvPr>
        </p:nvSpPr>
        <p:spPr>
          <a:xfrm>
            <a:off x="1678517" y="549275"/>
            <a:ext cx="9903883" cy="706439"/>
          </a:xfrm>
        </p:spPr>
        <p:txBody>
          <a:bodyPr/>
          <a:lstStyle/>
          <a:p>
            <a:r>
              <a:rPr lang="fr-FR" altLang="fr-FR" dirty="0"/>
              <a:t>Questions?</a:t>
            </a:r>
          </a:p>
        </p:txBody>
      </p:sp>
      <p:pic>
        <p:nvPicPr>
          <p:cNvPr id="2" name="Image 1">
            <a:extLst>
              <a:ext uri="{FF2B5EF4-FFF2-40B4-BE49-F238E27FC236}">
                <a16:creationId xmlns:a16="http://schemas.microsoft.com/office/drawing/2014/main" id="{20CDF77F-8B7C-440E-AB3A-73D095D90F06}"/>
              </a:ext>
            </a:extLst>
          </p:cNvPr>
          <p:cNvPicPr>
            <a:picLocks noChangeAspect="1"/>
          </p:cNvPicPr>
          <p:nvPr/>
        </p:nvPicPr>
        <p:blipFill>
          <a:blip r:embed="rId3"/>
          <a:stretch>
            <a:fillRect/>
          </a:stretch>
        </p:blipFill>
        <p:spPr>
          <a:xfrm>
            <a:off x="4064000" y="1796819"/>
            <a:ext cx="4064000" cy="4064000"/>
          </a:xfrm>
          <a:prstGeom prst="rect">
            <a:avLst/>
          </a:prstGeom>
        </p:spPr>
      </p:pic>
    </p:spTree>
    <p:extLst>
      <p:ext uri="{BB962C8B-B14F-4D97-AF65-F5344CB8AC3E}">
        <p14:creationId xmlns:p14="http://schemas.microsoft.com/office/powerpoint/2010/main" val="1221332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9BC6482-3BA3-486B-A8D3-A71FD2217379}"/>
              </a:ext>
            </a:extLst>
          </p:cNvPr>
          <p:cNvPicPr>
            <a:picLocks noChangeAspect="1"/>
          </p:cNvPicPr>
          <p:nvPr/>
        </p:nvPicPr>
        <p:blipFill>
          <a:blip r:embed="rId3"/>
          <a:stretch>
            <a:fillRect/>
          </a:stretch>
        </p:blipFill>
        <p:spPr>
          <a:xfrm rot="895541">
            <a:off x="7053223" y="633934"/>
            <a:ext cx="1727200" cy="2440421"/>
          </a:xfrm>
          <a:prstGeom prst="rect">
            <a:avLst/>
          </a:prstGeom>
        </p:spPr>
      </p:pic>
      <p:sp>
        <p:nvSpPr>
          <p:cNvPr id="6" name="Rectangle 3">
            <a:extLst>
              <a:ext uri="{FF2B5EF4-FFF2-40B4-BE49-F238E27FC236}">
                <a16:creationId xmlns:a16="http://schemas.microsoft.com/office/drawing/2014/main" id="{9479DB5E-D664-42EB-A27C-C8D427B12AF9}"/>
              </a:ext>
            </a:extLst>
          </p:cNvPr>
          <p:cNvSpPr txBox="1">
            <a:spLocks noChangeArrowheads="1"/>
          </p:cNvSpPr>
          <p:nvPr/>
        </p:nvSpPr>
        <p:spPr bwMode="auto">
          <a:xfrm>
            <a:off x="1103446" y="1934308"/>
            <a:ext cx="10766821" cy="3903784"/>
          </a:xfrm>
          <a:prstGeom prst="rect">
            <a:avLst/>
          </a:prstGeom>
          <a:noFill/>
          <a:ln w="9525">
            <a:noFill/>
            <a:miter lim="800000"/>
            <a:headEnd/>
            <a:tailEnd/>
          </a:ln>
        </p:spPr>
        <p:txBody>
          <a:bodyPr/>
          <a:lstStyle/>
          <a:p>
            <a:pPr marL="457189" indent="-457189">
              <a:lnSpc>
                <a:spcPct val="140000"/>
              </a:lnSpc>
              <a:buFontTx/>
              <a:buChar char="•"/>
              <a:defRPr/>
            </a:pPr>
            <a:r>
              <a:rPr lang="fr-FR" sz="2667" b="1" kern="0" dirty="0"/>
              <a:t>Manuel MCH2</a:t>
            </a:r>
            <a:endParaRPr lang="fr-FR" sz="2667" kern="0" dirty="0"/>
          </a:p>
          <a:p>
            <a:pPr marL="1066773" lvl="1" indent="-457189">
              <a:lnSpc>
                <a:spcPct val="140000"/>
              </a:lnSpc>
              <a:buFont typeface="Wingdings" panose="05000000000000000000" pitchFamily="2" charset="2"/>
              <a:buChar char="Ø"/>
              <a:defRPr/>
            </a:pPr>
            <a:r>
              <a:rPr lang="fr-FR" sz="2667" kern="0" dirty="0">
                <a:solidFill>
                  <a:schemeClr val="bg1">
                    <a:lumMod val="50000"/>
                  </a:schemeClr>
                </a:solidFill>
              </a:rPr>
              <a:t>juillet 2022</a:t>
            </a:r>
          </a:p>
          <a:p>
            <a:pPr marL="457189" indent="-457189">
              <a:lnSpc>
                <a:spcPct val="140000"/>
              </a:lnSpc>
              <a:buFontTx/>
              <a:buChar char="•"/>
              <a:defRPr/>
            </a:pPr>
            <a:r>
              <a:rPr lang="fr-FR" sz="2667" b="1" kern="0" dirty="0"/>
              <a:t>Règlement sur la comptabilité des communes (</a:t>
            </a:r>
            <a:r>
              <a:rPr lang="fr-FR" sz="2667" b="1" kern="0" dirty="0" err="1"/>
              <a:t>RCCom</a:t>
            </a:r>
            <a:r>
              <a:rPr lang="fr-FR" sz="2667" b="1" kern="0" dirty="0"/>
              <a:t>) </a:t>
            </a:r>
            <a:r>
              <a:rPr lang="fr-FR" sz="2667" kern="0" dirty="0"/>
              <a:t> </a:t>
            </a:r>
          </a:p>
          <a:p>
            <a:pPr marL="1066773" lvl="1" indent="-457189">
              <a:lnSpc>
                <a:spcPct val="140000"/>
              </a:lnSpc>
              <a:buFont typeface="Wingdings" panose="05000000000000000000" pitchFamily="2" charset="2"/>
              <a:buChar char="Ø"/>
              <a:defRPr/>
            </a:pPr>
            <a:r>
              <a:rPr lang="fr-FR" sz="2667" kern="0" dirty="0">
                <a:solidFill>
                  <a:schemeClr val="bg1">
                    <a:lumMod val="50000"/>
                  </a:schemeClr>
                </a:solidFill>
              </a:rPr>
              <a:t>sera modifié pour intégrer les nouvelles dispositions</a:t>
            </a:r>
          </a:p>
          <a:p>
            <a:pPr marL="457189" indent="-457189">
              <a:lnSpc>
                <a:spcPct val="140000"/>
              </a:lnSpc>
              <a:buFontTx/>
              <a:buChar char="•"/>
              <a:defRPr/>
            </a:pPr>
            <a:r>
              <a:rPr lang="fr-FR" sz="2667" b="1" kern="0" dirty="0"/>
              <a:t>Loi sur les communes (LC) </a:t>
            </a:r>
          </a:p>
          <a:p>
            <a:pPr marL="1066773" lvl="1" indent="-457189">
              <a:lnSpc>
                <a:spcPct val="140000"/>
              </a:lnSpc>
              <a:buFont typeface="Wingdings" panose="05000000000000000000" pitchFamily="2" charset="2"/>
              <a:buChar char="Ø"/>
              <a:defRPr/>
            </a:pPr>
            <a:r>
              <a:rPr lang="fr-FR" sz="2667" kern="0" dirty="0">
                <a:solidFill>
                  <a:schemeClr val="bg1">
                    <a:lumMod val="50000"/>
                  </a:schemeClr>
                </a:solidFill>
              </a:rPr>
              <a:t>certaines règles pourront être reprises dans future LC </a:t>
            </a:r>
          </a:p>
          <a:p>
            <a:pPr marL="1066773" lvl="1" indent="-457189">
              <a:lnSpc>
                <a:spcPct val="140000"/>
              </a:lnSpc>
              <a:buFontTx/>
              <a:buChar char="•"/>
              <a:defRPr/>
            </a:pPr>
            <a:endParaRPr lang="fr-CH" sz="2133" kern="0" dirty="0"/>
          </a:p>
        </p:txBody>
      </p:sp>
      <p:sp>
        <p:nvSpPr>
          <p:cNvPr id="4099" name="Espace réservé du numéro de diapositive 4"/>
          <p:cNvSpPr>
            <a:spLocks noGrp="1"/>
          </p:cNvSpPr>
          <p:nvPr>
            <p:ph type="sldNum" sz="quarter" idx="4294967295"/>
          </p:nvPr>
        </p:nvSpPr>
        <p:spPr bwMode="auto">
          <a:xfrm>
            <a:off x="8243888" y="4893469"/>
            <a:ext cx="442912" cy="1476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fr-CH"/>
            </a:defPPr>
            <a:lvl1pPr algn="r" rtl="0" fontAlgn="base">
              <a:spcBef>
                <a:spcPct val="0"/>
              </a:spcBef>
              <a:spcAft>
                <a:spcPct val="0"/>
              </a:spcAft>
              <a:defRPr sz="9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endParaRPr lang="fr-CH" altLang="fr-FR" dirty="0"/>
          </a:p>
          <a:p>
            <a:pPr eaLnBrk="1" hangingPunct="1">
              <a:defRPr/>
            </a:pPr>
            <a:endParaRPr lang="fr-CH" altLang="fr-FR" dirty="0"/>
          </a:p>
        </p:txBody>
      </p:sp>
      <p:sp>
        <p:nvSpPr>
          <p:cNvPr id="4101" name="Rectangle 2"/>
          <p:cNvSpPr>
            <a:spLocks noGrp="1" noChangeArrowheads="1"/>
          </p:cNvSpPr>
          <p:nvPr>
            <p:ph type="title"/>
          </p:nvPr>
        </p:nvSpPr>
        <p:spPr>
          <a:xfrm>
            <a:off x="1103446" y="618186"/>
            <a:ext cx="10250354" cy="1072502"/>
          </a:xfrm>
        </p:spPr>
        <p:txBody>
          <a:bodyPr/>
          <a:lstStyle/>
          <a:p>
            <a:r>
              <a:rPr lang="fr-CH" sz="3600" b="1" dirty="0"/>
              <a:t>Bases légales</a:t>
            </a:r>
            <a:endParaRPr lang="fr-CH" altLang="fr-FR" sz="3600" dirty="0"/>
          </a:p>
        </p:txBody>
      </p:sp>
    </p:spTree>
    <p:extLst>
      <p:ext uri="{BB962C8B-B14F-4D97-AF65-F5344CB8AC3E}">
        <p14:creationId xmlns:p14="http://schemas.microsoft.com/office/powerpoint/2010/main" val="216050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07EAB1-0457-0ECA-DB1A-F901366D4FFD}"/>
              </a:ext>
            </a:extLst>
          </p:cNvPr>
          <p:cNvSpPr>
            <a:spLocks noGrp="1"/>
          </p:cNvSpPr>
          <p:nvPr>
            <p:ph type="title"/>
          </p:nvPr>
        </p:nvSpPr>
        <p:spPr>
          <a:xfrm>
            <a:off x="838200" y="566670"/>
            <a:ext cx="10515600" cy="1124018"/>
          </a:xfrm>
        </p:spPr>
        <p:txBody>
          <a:bodyPr/>
          <a:lstStyle/>
          <a:p>
            <a:r>
              <a:rPr lang="fr-CH" sz="3600" b="1" dirty="0"/>
              <a:t>Principaux changements</a:t>
            </a:r>
            <a:endParaRPr lang="fr-FR" sz="3600" dirty="0"/>
          </a:p>
        </p:txBody>
      </p:sp>
      <p:sp>
        <p:nvSpPr>
          <p:cNvPr id="3" name="Espace réservé du contenu 2">
            <a:extLst>
              <a:ext uri="{FF2B5EF4-FFF2-40B4-BE49-F238E27FC236}">
                <a16:creationId xmlns:a16="http://schemas.microsoft.com/office/drawing/2014/main" id="{261481FB-16E3-B8D1-E10F-28D2DD1A5653}"/>
              </a:ext>
            </a:extLst>
          </p:cNvPr>
          <p:cNvSpPr>
            <a:spLocks noGrp="1"/>
          </p:cNvSpPr>
          <p:nvPr>
            <p:ph idx="1"/>
          </p:nvPr>
        </p:nvSpPr>
        <p:spPr>
          <a:xfrm>
            <a:off x="838200" y="1532586"/>
            <a:ext cx="10515600" cy="4644377"/>
          </a:xfrm>
        </p:spPr>
        <p:txBody>
          <a:bodyPr/>
          <a:lstStyle/>
          <a:p>
            <a:pPr marL="457189" indent="-457189">
              <a:spcBef>
                <a:spcPts val="1600"/>
              </a:spcBef>
              <a:spcAft>
                <a:spcPts val="1600"/>
              </a:spcAft>
              <a:buFontTx/>
              <a:buChar char="•"/>
              <a:defRPr/>
            </a:pPr>
            <a:r>
              <a:rPr lang="fr-CH" sz="2667" kern="0" dirty="0">
                <a:latin typeface="Calibri" panose="020F0502020204030204" pitchFamily="34" charset="0"/>
                <a:cs typeface="Calibri" panose="020F0502020204030204" pitchFamily="34" charset="0"/>
              </a:rPr>
              <a:t>Plan comptable </a:t>
            </a:r>
            <a:r>
              <a:rPr lang="fr-CH" sz="2667" kern="0" dirty="0">
                <a:cs typeface="Arial" panose="020B0604020202020204" pitchFamily="34" charset="0"/>
              </a:rPr>
              <a:t>plus détaillé et harmonisé</a:t>
            </a:r>
            <a:br>
              <a:rPr lang="fr-CH" sz="2667" kern="0" dirty="0">
                <a:cs typeface="Arial" panose="020B0604020202020204" pitchFamily="34" charset="0"/>
              </a:rPr>
            </a:br>
            <a:r>
              <a:rPr lang="fr-CH" sz="2667" kern="0" dirty="0">
                <a:cs typeface="Arial" panose="020B0604020202020204" pitchFamily="34" charset="0"/>
              </a:rPr>
              <a:t>(rapprochement vers les normes internationales -&gt; comparabilité, transparence, fiabilité des statistiques)</a:t>
            </a:r>
          </a:p>
          <a:p>
            <a:pPr marL="457189" indent="-457189">
              <a:spcBef>
                <a:spcPts val="1600"/>
              </a:spcBef>
              <a:spcAft>
                <a:spcPts val="1600"/>
              </a:spcAft>
              <a:buFontTx/>
              <a:buChar char="•"/>
              <a:defRPr/>
            </a:pPr>
            <a:r>
              <a:rPr lang="fr-CH" sz="2667" spc="-13" dirty="0">
                <a:cs typeface="Arial" panose="020B0604020202020204" pitchFamily="34" charset="0"/>
              </a:rPr>
              <a:t>Compte de résultats à plusieurs niveaux</a:t>
            </a:r>
          </a:p>
          <a:p>
            <a:pPr marL="457189" lvl="1" indent="-457189">
              <a:spcBef>
                <a:spcPts val="1600"/>
              </a:spcBef>
              <a:spcAft>
                <a:spcPts val="1600"/>
              </a:spcAft>
              <a:buFontTx/>
              <a:buChar char="•"/>
              <a:defRPr/>
            </a:pPr>
            <a:r>
              <a:rPr lang="fr-CH" sz="2667" spc="-13" dirty="0">
                <a:cs typeface="Arial" panose="020B0604020202020204" pitchFamily="34" charset="0"/>
              </a:rPr>
              <a:t>Comptabilisation des immobilisations améliorée – nouvelles règles et durées d’amortissement</a:t>
            </a:r>
          </a:p>
          <a:p>
            <a:pPr marL="457189" lvl="1" indent="-457189">
              <a:spcBef>
                <a:spcPts val="1600"/>
              </a:spcBef>
              <a:spcAft>
                <a:spcPts val="1600"/>
              </a:spcAft>
              <a:buFontTx/>
              <a:buChar char="•"/>
              <a:defRPr/>
            </a:pPr>
            <a:r>
              <a:rPr lang="fr-CH" sz="2667" spc="-13" dirty="0">
                <a:cs typeface="Arial" panose="020B0604020202020204" pitchFamily="34" charset="0"/>
              </a:rPr>
              <a:t>Etats financiers obligatoires (indicateurs sur la santé financière de la commune)</a:t>
            </a:r>
          </a:p>
          <a:p>
            <a:pPr marL="0" indent="0">
              <a:buNone/>
            </a:pPr>
            <a:endParaRPr lang="fr-FR" dirty="0"/>
          </a:p>
        </p:txBody>
      </p:sp>
    </p:spTree>
    <p:extLst>
      <p:ext uri="{BB962C8B-B14F-4D97-AF65-F5344CB8AC3E}">
        <p14:creationId xmlns:p14="http://schemas.microsoft.com/office/powerpoint/2010/main" val="1425641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1815921" y="363416"/>
            <a:ext cx="9766479" cy="644769"/>
          </a:xfrm>
        </p:spPr>
        <p:txBody>
          <a:bodyPr wrap="square" anchor="ctr">
            <a:normAutofit/>
          </a:bodyPr>
          <a:lstStyle/>
          <a:p>
            <a:r>
              <a:rPr lang="fr-CH" sz="3600" dirty="0"/>
              <a:t>Classification fonctionnelle</a:t>
            </a:r>
            <a:endParaRPr lang="fr-CH" altLang="fr-FR" sz="3600" dirty="0"/>
          </a:p>
        </p:txBody>
      </p:sp>
      <p:sp>
        <p:nvSpPr>
          <p:cNvPr id="4099" name="Espace réservé du numéro de diapositive 4" hidden="1"/>
          <p:cNvSpPr>
            <a:spLocks noGrp="1"/>
          </p:cNvSpPr>
          <p:nvPr>
            <p:ph type="sldNum" sz="quarter" idx="4294967295"/>
          </p:nvPr>
        </p:nvSpPr>
        <p:spPr bwMode="auto">
          <a:xfrm>
            <a:off x="8243888" y="4893469"/>
            <a:ext cx="442912" cy="1476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fr-CH"/>
            </a:defPPr>
            <a:lvl1pPr algn="r" rtl="0" fontAlgn="base">
              <a:spcBef>
                <a:spcPct val="0"/>
              </a:spcBef>
              <a:spcAft>
                <a:spcPct val="0"/>
              </a:spcAft>
              <a:defRPr sz="9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Aft>
                <a:spcPts val="800"/>
              </a:spcAft>
              <a:defRPr/>
            </a:pPr>
            <a:fld id="{924C211E-F286-4F45-B239-10B5CBA75692}" type="slidenum">
              <a:rPr lang="fr-CH" smtClean="0"/>
              <a:pPr eaLnBrk="1" hangingPunct="1">
                <a:spcAft>
                  <a:spcPts val="800"/>
                </a:spcAft>
                <a:defRPr/>
              </a:pPr>
              <a:t>5</a:t>
            </a:fld>
            <a:endParaRPr lang="fr-CH" altLang="fr-FR"/>
          </a:p>
        </p:txBody>
      </p:sp>
      <p:pic>
        <p:nvPicPr>
          <p:cNvPr id="46" name="Image 45">
            <a:extLst>
              <a:ext uri="{FF2B5EF4-FFF2-40B4-BE49-F238E27FC236}">
                <a16:creationId xmlns:a16="http://schemas.microsoft.com/office/drawing/2014/main" id="{F2818EAC-7128-49AC-B3F1-D3DA38DDC232}"/>
              </a:ext>
            </a:extLst>
          </p:cNvPr>
          <p:cNvPicPr>
            <a:picLocks noChangeAspect="1"/>
          </p:cNvPicPr>
          <p:nvPr/>
        </p:nvPicPr>
        <p:blipFill>
          <a:blip r:embed="rId3"/>
          <a:stretch>
            <a:fillRect/>
          </a:stretch>
        </p:blipFill>
        <p:spPr>
          <a:xfrm>
            <a:off x="1815922" y="1008185"/>
            <a:ext cx="7315200" cy="5140569"/>
          </a:xfrm>
          <a:prstGeom prst="rect">
            <a:avLst/>
          </a:prstGeom>
        </p:spPr>
      </p:pic>
      <p:pic>
        <p:nvPicPr>
          <p:cNvPr id="3" name="Image 2"/>
          <p:cNvPicPr>
            <a:picLocks noChangeAspect="1"/>
          </p:cNvPicPr>
          <p:nvPr/>
        </p:nvPicPr>
        <p:blipFill>
          <a:blip r:embed="rId4"/>
          <a:stretch>
            <a:fillRect/>
          </a:stretch>
        </p:blipFill>
        <p:spPr>
          <a:xfrm>
            <a:off x="2531003" y="2456912"/>
            <a:ext cx="1039511" cy="328570"/>
          </a:xfrm>
          <a:prstGeom prst="rect">
            <a:avLst/>
          </a:prstGeom>
        </p:spPr>
      </p:pic>
      <p:pic>
        <p:nvPicPr>
          <p:cNvPr id="7" name="Image 6"/>
          <p:cNvPicPr>
            <a:picLocks noChangeAspect="1"/>
          </p:cNvPicPr>
          <p:nvPr/>
        </p:nvPicPr>
        <p:blipFill>
          <a:blip r:embed="rId4"/>
          <a:stretch>
            <a:fillRect/>
          </a:stretch>
        </p:blipFill>
        <p:spPr>
          <a:xfrm>
            <a:off x="2531003" y="2892340"/>
            <a:ext cx="1039511" cy="328570"/>
          </a:xfrm>
          <a:prstGeom prst="rect">
            <a:avLst/>
          </a:prstGeom>
        </p:spPr>
      </p:pic>
      <p:pic>
        <p:nvPicPr>
          <p:cNvPr id="8" name="Image 7"/>
          <p:cNvPicPr>
            <a:picLocks noChangeAspect="1"/>
          </p:cNvPicPr>
          <p:nvPr/>
        </p:nvPicPr>
        <p:blipFill>
          <a:blip r:embed="rId4"/>
          <a:stretch>
            <a:fillRect/>
          </a:stretch>
        </p:blipFill>
        <p:spPr>
          <a:xfrm>
            <a:off x="2531002" y="5243654"/>
            <a:ext cx="1039511" cy="328570"/>
          </a:xfrm>
          <a:prstGeom prst="rect">
            <a:avLst/>
          </a:prstGeom>
        </p:spPr>
      </p:pic>
      <p:pic>
        <p:nvPicPr>
          <p:cNvPr id="9" name="Image 8"/>
          <p:cNvPicPr>
            <a:picLocks noChangeAspect="1"/>
          </p:cNvPicPr>
          <p:nvPr/>
        </p:nvPicPr>
        <p:blipFill>
          <a:blip r:embed="rId4"/>
          <a:stretch>
            <a:fillRect/>
          </a:stretch>
        </p:blipFill>
        <p:spPr>
          <a:xfrm>
            <a:off x="2531002" y="4808226"/>
            <a:ext cx="1039511" cy="328570"/>
          </a:xfrm>
          <a:prstGeom prst="rect">
            <a:avLst/>
          </a:prstGeom>
        </p:spPr>
      </p:pic>
    </p:spTree>
    <p:extLst>
      <p:ext uri="{BB962C8B-B14F-4D97-AF65-F5344CB8AC3E}">
        <p14:creationId xmlns:p14="http://schemas.microsoft.com/office/powerpoint/2010/main" val="3655380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F642AA-F59F-2A68-B89B-B079A8AD958E}"/>
              </a:ext>
            </a:extLst>
          </p:cNvPr>
          <p:cNvSpPr>
            <a:spLocks noGrp="1"/>
          </p:cNvSpPr>
          <p:nvPr>
            <p:ph type="title"/>
          </p:nvPr>
        </p:nvSpPr>
        <p:spPr>
          <a:xfrm>
            <a:off x="838200" y="365125"/>
            <a:ext cx="10515600" cy="631337"/>
          </a:xfrm>
        </p:spPr>
        <p:txBody>
          <a:bodyPr/>
          <a:lstStyle/>
          <a:p>
            <a:r>
              <a:rPr lang="fr-CH" sz="3600" dirty="0"/>
              <a:t>Exemple de changement 1 </a:t>
            </a:r>
            <a:r>
              <a:rPr lang="fr-CH" sz="2800" dirty="0"/>
              <a:t>(Quelle fonction ?)</a:t>
            </a:r>
            <a:endParaRPr lang="fr-FR" sz="2800" dirty="0"/>
          </a:p>
        </p:txBody>
      </p:sp>
      <p:graphicFrame>
        <p:nvGraphicFramePr>
          <p:cNvPr id="4" name="Espace réservé du contenu 3">
            <a:extLst>
              <a:ext uri="{FF2B5EF4-FFF2-40B4-BE49-F238E27FC236}">
                <a16:creationId xmlns:a16="http://schemas.microsoft.com/office/drawing/2014/main" id="{A25CDDF9-E7A7-3D32-D48D-C92539774DBC}"/>
              </a:ext>
            </a:extLst>
          </p:cNvPr>
          <p:cNvGraphicFramePr>
            <a:graphicFrameLocks noGrp="1"/>
          </p:cNvGraphicFramePr>
          <p:nvPr>
            <p:ph idx="1"/>
            <p:extLst>
              <p:ext uri="{D42A27DB-BD31-4B8C-83A1-F6EECF244321}">
                <p14:modId xmlns:p14="http://schemas.microsoft.com/office/powerpoint/2010/main" val="3099106272"/>
              </p:ext>
            </p:extLst>
          </p:nvPr>
        </p:nvGraphicFramePr>
        <p:xfrm>
          <a:off x="228600" y="996950"/>
          <a:ext cx="6031523" cy="5180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ccolade fermante 4">
            <a:extLst>
              <a:ext uri="{FF2B5EF4-FFF2-40B4-BE49-F238E27FC236}">
                <a16:creationId xmlns:a16="http://schemas.microsoft.com/office/drawing/2014/main" id="{B41BF47A-5854-9B33-AF1E-E901E8DAE94C}"/>
              </a:ext>
            </a:extLst>
          </p:cNvPr>
          <p:cNvSpPr/>
          <p:nvPr/>
        </p:nvSpPr>
        <p:spPr>
          <a:xfrm>
            <a:off x="5926016" y="1541588"/>
            <a:ext cx="545122" cy="1647090"/>
          </a:xfrm>
          <a:prstGeom prst="rightBrace">
            <a:avLst>
              <a:gd name="adj1" fmla="val 8333"/>
              <a:gd name="adj2" fmla="val 50921"/>
            </a:avLst>
          </a:prstGeom>
          <a:ln w="15875">
            <a:solidFill>
              <a:srgbClr val="B2B2B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sz="2400"/>
          </a:p>
        </p:txBody>
      </p:sp>
      <p:cxnSp>
        <p:nvCxnSpPr>
          <p:cNvPr id="6" name="Connecteur droit 5">
            <a:extLst>
              <a:ext uri="{FF2B5EF4-FFF2-40B4-BE49-F238E27FC236}">
                <a16:creationId xmlns:a16="http://schemas.microsoft.com/office/drawing/2014/main" id="{58C0EFE8-FEBD-0DB0-705A-9B353E2D75EF}"/>
              </a:ext>
            </a:extLst>
          </p:cNvPr>
          <p:cNvCxnSpPr/>
          <p:nvPr/>
        </p:nvCxnSpPr>
        <p:spPr>
          <a:xfrm>
            <a:off x="6002663" y="4120293"/>
            <a:ext cx="192021" cy="0"/>
          </a:xfrm>
          <a:prstGeom prst="line">
            <a:avLst/>
          </a:prstGeom>
          <a:ln w="15875">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17DDED67-4FE1-6B3D-C89F-7794F5DD7EF2}"/>
              </a:ext>
            </a:extLst>
          </p:cNvPr>
          <p:cNvCxnSpPr/>
          <p:nvPr/>
        </p:nvCxnSpPr>
        <p:spPr>
          <a:xfrm>
            <a:off x="5967494" y="5415693"/>
            <a:ext cx="192021" cy="0"/>
          </a:xfrm>
          <a:prstGeom prst="line">
            <a:avLst/>
          </a:prstGeom>
          <a:ln w="15875">
            <a:solidFill>
              <a:srgbClr val="B2B2B2"/>
            </a:solidFill>
          </a:ln>
        </p:spPr>
        <p:style>
          <a:lnRef idx="1">
            <a:schemeClr val="accent1"/>
          </a:lnRef>
          <a:fillRef idx="0">
            <a:schemeClr val="accent1"/>
          </a:fillRef>
          <a:effectRef idx="0">
            <a:schemeClr val="accent1"/>
          </a:effectRef>
          <a:fontRef idx="minor">
            <a:schemeClr val="tx1"/>
          </a:fontRef>
        </p:style>
      </p:cxnSp>
      <p:sp>
        <p:nvSpPr>
          <p:cNvPr id="10" name="ZoneTexte 7">
            <a:extLst>
              <a:ext uri="{FF2B5EF4-FFF2-40B4-BE49-F238E27FC236}">
                <a16:creationId xmlns:a16="http://schemas.microsoft.com/office/drawing/2014/main" id="{785450EB-1339-4CD6-AB2D-4F178D562273}"/>
              </a:ext>
            </a:extLst>
          </p:cNvPr>
          <p:cNvSpPr txBox="1"/>
          <p:nvPr/>
        </p:nvSpPr>
        <p:spPr>
          <a:xfrm>
            <a:off x="7103737" y="2122547"/>
            <a:ext cx="3072341" cy="830997"/>
          </a:xfrm>
          <a:prstGeom prst="rect">
            <a:avLst/>
          </a:prstGeom>
          <a:solidFill>
            <a:srgbClr val="70C4A9"/>
          </a:solidFill>
          <a:ln w="19050">
            <a:solidFill>
              <a:schemeClr val="tx1"/>
            </a:solid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H" sz="2400" dirty="0"/>
              <a:t>0 Administration générale</a:t>
            </a:r>
          </a:p>
        </p:txBody>
      </p:sp>
      <p:sp>
        <p:nvSpPr>
          <p:cNvPr id="11" name="ZoneTexte 10">
            <a:extLst>
              <a:ext uri="{FF2B5EF4-FFF2-40B4-BE49-F238E27FC236}">
                <a16:creationId xmlns:a16="http://schemas.microsoft.com/office/drawing/2014/main" id="{AB1A233A-4F1F-2AC4-C1FF-A469A01D7514}"/>
              </a:ext>
            </a:extLst>
          </p:cNvPr>
          <p:cNvSpPr txBox="1"/>
          <p:nvPr/>
        </p:nvSpPr>
        <p:spPr>
          <a:xfrm>
            <a:off x="7103736" y="3889460"/>
            <a:ext cx="3072341" cy="461665"/>
          </a:xfrm>
          <a:prstGeom prst="rect">
            <a:avLst/>
          </a:prstGeom>
          <a:solidFill>
            <a:srgbClr val="70C4A9"/>
          </a:solidFill>
          <a:ln w="19050">
            <a:solidFill>
              <a:schemeClr val="tx1"/>
            </a:solidFill>
          </a:ln>
        </p:spPr>
        <p:txBody>
          <a:bodyPr wrap="square" rtlCol="0">
            <a:spAutoFit/>
          </a:bodyPr>
          <a:lstStyle/>
          <a:p>
            <a:r>
              <a:rPr lang="fr-CH" sz="2400" dirty="0"/>
              <a:t>2 Formation</a:t>
            </a:r>
          </a:p>
        </p:txBody>
      </p:sp>
      <p:sp>
        <p:nvSpPr>
          <p:cNvPr id="16" name="ZoneTexte 15">
            <a:extLst>
              <a:ext uri="{FF2B5EF4-FFF2-40B4-BE49-F238E27FC236}">
                <a16:creationId xmlns:a16="http://schemas.microsoft.com/office/drawing/2014/main" id="{A1D59337-2CD9-7C96-814C-FA6DABCBAB2F}"/>
              </a:ext>
            </a:extLst>
          </p:cNvPr>
          <p:cNvSpPr txBox="1"/>
          <p:nvPr/>
        </p:nvSpPr>
        <p:spPr>
          <a:xfrm>
            <a:off x="7103736" y="5053956"/>
            <a:ext cx="3072341" cy="461665"/>
          </a:xfrm>
          <a:prstGeom prst="rect">
            <a:avLst/>
          </a:prstGeom>
          <a:solidFill>
            <a:srgbClr val="70C4A9"/>
          </a:solidFill>
          <a:ln w="19050">
            <a:solidFill>
              <a:schemeClr val="tx1"/>
            </a:solidFill>
          </a:ln>
        </p:spPr>
        <p:txBody>
          <a:bodyPr wrap="square" rtlCol="0">
            <a:spAutoFit/>
          </a:bodyPr>
          <a:lstStyle/>
          <a:p>
            <a:r>
              <a:rPr lang="fr-CH" sz="2400" dirty="0"/>
              <a:t>9 Finances et impôts</a:t>
            </a:r>
          </a:p>
        </p:txBody>
      </p:sp>
    </p:spTree>
    <p:extLst>
      <p:ext uri="{BB962C8B-B14F-4D97-AF65-F5344CB8AC3E}">
        <p14:creationId xmlns:p14="http://schemas.microsoft.com/office/powerpoint/2010/main" val="1888055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Espace réservé du numéro de diapositive 4"/>
          <p:cNvSpPr>
            <a:spLocks noGrp="1"/>
          </p:cNvSpPr>
          <p:nvPr>
            <p:ph type="sldNum" sz="quarter" idx="4294967295"/>
          </p:nvPr>
        </p:nvSpPr>
        <p:spPr bwMode="auto">
          <a:xfrm>
            <a:off x="8243888" y="4893469"/>
            <a:ext cx="442912" cy="1476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fr-CH"/>
            </a:defPPr>
            <a:lvl1pPr algn="r" rtl="0" fontAlgn="base">
              <a:spcBef>
                <a:spcPct val="0"/>
              </a:spcBef>
              <a:spcAft>
                <a:spcPct val="0"/>
              </a:spcAft>
              <a:defRPr sz="9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endParaRPr lang="fr-CH" altLang="fr-FR" dirty="0"/>
          </a:p>
          <a:p>
            <a:pPr eaLnBrk="1" hangingPunct="1">
              <a:defRPr/>
            </a:pPr>
            <a:endParaRPr lang="fr-CH" altLang="fr-FR" dirty="0"/>
          </a:p>
        </p:txBody>
      </p:sp>
      <p:sp>
        <p:nvSpPr>
          <p:cNvPr id="4101" name="Rectangle 2"/>
          <p:cNvSpPr>
            <a:spLocks noGrp="1" noChangeArrowheads="1"/>
          </p:cNvSpPr>
          <p:nvPr>
            <p:ph type="title"/>
          </p:nvPr>
        </p:nvSpPr>
        <p:spPr>
          <a:xfrm>
            <a:off x="838200" y="365125"/>
            <a:ext cx="10515600" cy="693275"/>
          </a:xfrm>
        </p:spPr>
        <p:txBody>
          <a:bodyPr/>
          <a:lstStyle/>
          <a:p>
            <a:r>
              <a:rPr lang="fr-CH" sz="3600" dirty="0"/>
              <a:t>Exemple de changement 2 </a:t>
            </a:r>
            <a:r>
              <a:rPr lang="fr-CH" sz="2800" dirty="0"/>
              <a:t>(Quel genre de coût ?)</a:t>
            </a:r>
            <a:endParaRPr lang="fr-CH" altLang="fr-FR" sz="2800" dirty="0"/>
          </a:p>
        </p:txBody>
      </p:sp>
      <p:sp>
        <p:nvSpPr>
          <p:cNvPr id="13" name="ZoneTexte 12">
            <a:extLst>
              <a:ext uri="{FF2B5EF4-FFF2-40B4-BE49-F238E27FC236}">
                <a16:creationId xmlns:a16="http://schemas.microsoft.com/office/drawing/2014/main" id="{3056F4F9-8C47-4961-BB00-5500416A0193}"/>
              </a:ext>
            </a:extLst>
          </p:cNvPr>
          <p:cNvSpPr txBox="1"/>
          <p:nvPr/>
        </p:nvSpPr>
        <p:spPr>
          <a:xfrm>
            <a:off x="574395" y="3022175"/>
            <a:ext cx="2208245" cy="1405256"/>
          </a:xfrm>
          <a:prstGeom prst="rect">
            <a:avLst/>
          </a:prstGeom>
          <a:noFill/>
        </p:spPr>
        <p:txBody>
          <a:bodyPr wrap="square" rtlCol="0">
            <a:spAutoFit/>
          </a:bodyPr>
          <a:lstStyle/>
          <a:p>
            <a:r>
              <a:rPr lang="fr-CH" sz="2133" b="1" i="1" dirty="0"/>
              <a:t>MCH1:</a:t>
            </a:r>
          </a:p>
          <a:p>
            <a:r>
              <a:rPr lang="fr-CH" sz="2133" i="1" dirty="0"/>
              <a:t>Frais de réceptions et de manifestations</a:t>
            </a:r>
          </a:p>
        </p:txBody>
      </p:sp>
      <p:graphicFrame>
        <p:nvGraphicFramePr>
          <p:cNvPr id="14" name="Diagramme 13">
            <a:extLst>
              <a:ext uri="{FF2B5EF4-FFF2-40B4-BE49-F238E27FC236}">
                <a16:creationId xmlns:a16="http://schemas.microsoft.com/office/drawing/2014/main" id="{021AD7FD-6170-40AF-B586-90B2034388D0}"/>
              </a:ext>
            </a:extLst>
          </p:cNvPr>
          <p:cNvGraphicFramePr/>
          <p:nvPr>
            <p:extLst>
              <p:ext uri="{D42A27DB-BD31-4B8C-83A1-F6EECF244321}">
                <p14:modId xmlns:p14="http://schemas.microsoft.com/office/powerpoint/2010/main" val="3459180580"/>
              </p:ext>
            </p:extLst>
          </p:nvPr>
        </p:nvGraphicFramePr>
        <p:xfrm>
          <a:off x="3299076" y="1154639"/>
          <a:ext cx="7647947" cy="4935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ZoneTexte 14">
            <a:extLst>
              <a:ext uri="{FF2B5EF4-FFF2-40B4-BE49-F238E27FC236}">
                <a16:creationId xmlns:a16="http://schemas.microsoft.com/office/drawing/2014/main" id="{C6DB7D6B-86BD-4EBC-8DDB-574397A68423}"/>
              </a:ext>
            </a:extLst>
          </p:cNvPr>
          <p:cNvSpPr txBox="1"/>
          <p:nvPr/>
        </p:nvSpPr>
        <p:spPr>
          <a:xfrm>
            <a:off x="4271798" y="3359182"/>
            <a:ext cx="2208245" cy="584775"/>
          </a:xfrm>
          <a:prstGeom prst="rect">
            <a:avLst/>
          </a:prstGeom>
          <a:noFill/>
        </p:spPr>
        <p:txBody>
          <a:bodyPr wrap="square" rtlCol="0">
            <a:spAutoFit/>
          </a:bodyPr>
          <a:lstStyle/>
          <a:p>
            <a:r>
              <a:rPr lang="fr-CH" sz="3200" b="1" dirty="0">
                <a:solidFill>
                  <a:schemeClr val="accent5">
                    <a:lumMod val="50000"/>
                  </a:schemeClr>
                </a:solidFill>
              </a:rPr>
              <a:t>1</a:t>
            </a:r>
            <a:r>
              <a:rPr lang="fr-CH" sz="3200" b="1" baseline="30000" dirty="0">
                <a:solidFill>
                  <a:schemeClr val="accent5">
                    <a:lumMod val="50000"/>
                  </a:schemeClr>
                </a:solidFill>
              </a:rPr>
              <a:t>er</a:t>
            </a:r>
            <a:r>
              <a:rPr lang="fr-CH" sz="3200" b="1" dirty="0">
                <a:solidFill>
                  <a:schemeClr val="accent5">
                    <a:lumMod val="50000"/>
                  </a:schemeClr>
                </a:solidFill>
              </a:rPr>
              <a:t> août</a:t>
            </a:r>
          </a:p>
        </p:txBody>
      </p:sp>
    </p:spTree>
    <p:extLst>
      <p:ext uri="{BB962C8B-B14F-4D97-AF65-F5344CB8AC3E}">
        <p14:creationId xmlns:p14="http://schemas.microsoft.com/office/powerpoint/2010/main" val="2019145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Espace réservé du numéro de diapositive 4"/>
          <p:cNvSpPr>
            <a:spLocks noGrp="1"/>
          </p:cNvSpPr>
          <p:nvPr>
            <p:ph type="sldNum" sz="quarter" idx="4294967295"/>
          </p:nvPr>
        </p:nvSpPr>
        <p:spPr bwMode="auto">
          <a:xfrm flipH="1">
            <a:off x="9964615" y="5556737"/>
            <a:ext cx="46893" cy="52753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fr-CH"/>
            </a:defPPr>
            <a:lvl1pPr algn="r" rtl="0" fontAlgn="base">
              <a:spcBef>
                <a:spcPct val="0"/>
              </a:spcBef>
              <a:spcAft>
                <a:spcPct val="0"/>
              </a:spcAft>
              <a:defRPr sz="9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endParaRPr lang="fr-CH" altLang="fr-FR" dirty="0"/>
          </a:p>
          <a:p>
            <a:pPr eaLnBrk="1" hangingPunct="1">
              <a:defRPr/>
            </a:pPr>
            <a:endParaRPr lang="fr-CH" altLang="fr-FR" dirty="0"/>
          </a:p>
        </p:txBody>
      </p:sp>
      <p:sp>
        <p:nvSpPr>
          <p:cNvPr id="4101" name="Rectangle 2"/>
          <p:cNvSpPr>
            <a:spLocks noGrp="1" noChangeArrowheads="1"/>
          </p:cNvSpPr>
          <p:nvPr>
            <p:ph type="title"/>
          </p:nvPr>
        </p:nvSpPr>
        <p:spPr>
          <a:xfrm>
            <a:off x="772733" y="515155"/>
            <a:ext cx="10581068" cy="1175533"/>
          </a:xfrm>
        </p:spPr>
        <p:txBody>
          <a:bodyPr/>
          <a:lstStyle/>
          <a:p>
            <a:r>
              <a:rPr lang="fr-CH" altLang="fr-FR" sz="3600" dirty="0"/>
              <a:t>Compte de résultats</a:t>
            </a:r>
            <a:r>
              <a:rPr lang="fr-CH" sz="3600" dirty="0"/>
              <a:t> à plusieurs niveaux </a:t>
            </a:r>
            <a:endParaRPr lang="fr-CH" altLang="fr-FR" dirty="0"/>
          </a:p>
        </p:txBody>
      </p:sp>
      <p:sp>
        <p:nvSpPr>
          <p:cNvPr id="6" name="Flèche : droite 5">
            <a:extLst>
              <a:ext uri="{FF2B5EF4-FFF2-40B4-BE49-F238E27FC236}">
                <a16:creationId xmlns:a16="http://schemas.microsoft.com/office/drawing/2014/main" id="{CB105E1C-1254-4DBE-B39D-F530084AFB8A}"/>
              </a:ext>
            </a:extLst>
          </p:cNvPr>
          <p:cNvSpPr/>
          <p:nvPr/>
        </p:nvSpPr>
        <p:spPr>
          <a:xfrm rot="10800000">
            <a:off x="7481731" y="3699386"/>
            <a:ext cx="1344149" cy="361977"/>
          </a:xfrm>
          <a:prstGeom prst="rightArrow">
            <a:avLst/>
          </a:prstGeom>
          <a:solidFill>
            <a:srgbClr val="70C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400"/>
          </a:p>
        </p:txBody>
      </p:sp>
      <p:pic>
        <p:nvPicPr>
          <p:cNvPr id="5" name="Image 4">
            <a:extLst>
              <a:ext uri="{FF2B5EF4-FFF2-40B4-BE49-F238E27FC236}">
                <a16:creationId xmlns:a16="http://schemas.microsoft.com/office/drawing/2014/main" id="{0C051F49-B415-4694-B02E-CA30ECCD3A03}"/>
              </a:ext>
            </a:extLst>
          </p:cNvPr>
          <p:cNvPicPr>
            <a:picLocks noChangeAspect="1"/>
          </p:cNvPicPr>
          <p:nvPr/>
        </p:nvPicPr>
        <p:blipFill>
          <a:blip r:embed="rId3"/>
          <a:stretch>
            <a:fillRect/>
          </a:stretch>
        </p:blipFill>
        <p:spPr>
          <a:xfrm>
            <a:off x="-183140" y="1236373"/>
            <a:ext cx="8469376" cy="4520484"/>
          </a:xfrm>
          <a:prstGeom prst="rect">
            <a:avLst/>
          </a:prstGeom>
        </p:spPr>
      </p:pic>
      <p:sp>
        <p:nvSpPr>
          <p:cNvPr id="7" name="ZoneTexte 6">
            <a:extLst>
              <a:ext uri="{FF2B5EF4-FFF2-40B4-BE49-F238E27FC236}">
                <a16:creationId xmlns:a16="http://schemas.microsoft.com/office/drawing/2014/main" id="{C4B7AFA8-662D-43A5-9710-33A56E723879}"/>
              </a:ext>
            </a:extLst>
          </p:cNvPr>
          <p:cNvSpPr txBox="1"/>
          <p:nvPr/>
        </p:nvSpPr>
        <p:spPr>
          <a:xfrm>
            <a:off x="8968879" y="3275803"/>
            <a:ext cx="3407701" cy="1077218"/>
          </a:xfrm>
          <a:prstGeom prst="rect">
            <a:avLst/>
          </a:prstGeom>
          <a:noFill/>
        </p:spPr>
        <p:txBody>
          <a:bodyPr wrap="square" rtlCol="0">
            <a:spAutoFit/>
          </a:bodyPr>
          <a:lstStyle/>
          <a:p>
            <a:r>
              <a:rPr lang="fr-CH" sz="1600" dirty="0"/>
              <a:t>Opérations provenant </a:t>
            </a:r>
          </a:p>
          <a:p>
            <a:r>
              <a:rPr lang="fr-CH" sz="1600" dirty="0"/>
              <a:t>de </a:t>
            </a:r>
            <a:r>
              <a:rPr lang="fr-CH" sz="1600" b="1" dirty="0"/>
              <a:t>politique budgétaire</a:t>
            </a:r>
            <a:r>
              <a:rPr lang="fr-CH" sz="1600" dirty="0"/>
              <a:t>: </a:t>
            </a:r>
          </a:p>
          <a:p>
            <a:r>
              <a:rPr lang="fr-CH" sz="1600" dirty="0"/>
              <a:t>réserve, préfinancements et amortissements supplémentaires</a:t>
            </a:r>
          </a:p>
        </p:txBody>
      </p:sp>
    </p:spTree>
    <p:extLst>
      <p:ext uri="{BB962C8B-B14F-4D97-AF65-F5344CB8AC3E}">
        <p14:creationId xmlns:p14="http://schemas.microsoft.com/office/powerpoint/2010/main" val="2476644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Espace réservé du numéro de diapositive 4"/>
          <p:cNvSpPr>
            <a:spLocks noGrp="1"/>
          </p:cNvSpPr>
          <p:nvPr>
            <p:ph type="sldNum" sz="quarter" idx="4294967295"/>
          </p:nvPr>
        </p:nvSpPr>
        <p:spPr bwMode="auto">
          <a:xfrm>
            <a:off x="8243888" y="4893469"/>
            <a:ext cx="442912" cy="1476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fr-CH"/>
            </a:defPPr>
            <a:lvl1pPr algn="r" rtl="0" fontAlgn="base">
              <a:spcBef>
                <a:spcPct val="0"/>
              </a:spcBef>
              <a:spcAft>
                <a:spcPct val="0"/>
              </a:spcAft>
              <a:defRPr sz="9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endParaRPr lang="fr-CH" altLang="fr-FR" dirty="0"/>
          </a:p>
          <a:p>
            <a:pPr eaLnBrk="1" hangingPunct="1">
              <a:defRPr/>
            </a:pPr>
            <a:endParaRPr lang="fr-CH" altLang="fr-FR" dirty="0"/>
          </a:p>
        </p:txBody>
      </p:sp>
      <p:sp>
        <p:nvSpPr>
          <p:cNvPr id="4101" name="Rectangle 2"/>
          <p:cNvSpPr>
            <a:spLocks noGrp="1" noChangeArrowheads="1"/>
          </p:cNvSpPr>
          <p:nvPr>
            <p:ph type="title"/>
          </p:nvPr>
        </p:nvSpPr>
        <p:spPr/>
        <p:txBody>
          <a:bodyPr/>
          <a:lstStyle/>
          <a:p>
            <a:r>
              <a:rPr lang="fr-CH" altLang="fr-FR" sz="3600" dirty="0"/>
              <a:t>Réserve de politique budgétaire</a:t>
            </a:r>
          </a:p>
        </p:txBody>
      </p:sp>
      <p:sp>
        <p:nvSpPr>
          <p:cNvPr id="7" name="Rectangle 3">
            <a:extLst>
              <a:ext uri="{FF2B5EF4-FFF2-40B4-BE49-F238E27FC236}">
                <a16:creationId xmlns:a16="http://schemas.microsoft.com/office/drawing/2014/main" id="{DF93E107-12BF-447D-985F-2A63079A5D37}"/>
              </a:ext>
            </a:extLst>
          </p:cNvPr>
          <p:cNvSpPr txBox="1">
            <a:spLocks noChangeArrowheads="1"/>
          </p:cNvSpPr>
          <p:nvPr/>
        </p:nvSpPr>
        <p:spPr bwMode="auto">
          <a:xfrm>
            <a:off x="1103446" y="2872800"/>
            <a:ext cx="10766821" cy="3311122"/>
          </a:xfrm>
          <a:prstGeom prst="rect">
            <a:avLst/>
          </a:prstGeom>
          <a:noFill/>
          <a:ln w="9525">
            <a:noFill/>
            <a:miter lim="800000"/>
            <a:headEnd/>
            <a:tailEnd/>
          </a:ln>
        </p:spPr>
        <p:txBody>
          <a:bodyPr/>
          <a:lstStyle/>
          <a:p>
            <a:pPr marL="457189" indent="-457189">
              <a:lnSpc>
                <a:spcPct val="140000"/>
              </a:lnSpc>
              <a:buFontTx/>
              <a:buChar char="•"/>
              <a:defRPr/>
            </a:pPr>
            <a:r>
              <a:rPr lang="fr-FR" sz="2667" b="1" kern="0" dirty="0"/>
              <a:t>Un seul et unique compte de réserve </a:t>
            </a:r>
            <a:r>
              <a:rPr lang="fr-FR" sz="2000" b="1" kern="0" dirty="0"/>
              <a:t>(à l’exception des réserves affectées)</a:t>
            </a:r>
            <a:endParaRPr lang="fr-FR" sz="2667" b="1" kern="0" dirty="0"/>
          </a:p>
          <a:p>
            <a:pPr marL="609584" lvl="1">
              <a:lnSpc>
                <a:spcPct val="140000"/>
              </a:lnSpc>
              <a:defRPr/>
            </a:pPr>
            <a:r>
              <a:rPr lang="fr-FR" sz="2133" kern="0" dirty="0"/>
              <a:t>Possibilité de l’alimenter uniquement en cas d’excédents de revenus</a:t>
            </a:r>
          </a:p>
          <a:p>
            <a:pPr marL="457189" indent="-457189">
              <a:lnSpc>
                <a:spcPct val="140000"/>
              </a:lnSpc>
              <a:buFontTx/>
              <a:buChar char="•"/>
              <a:defRPr/>
            </a:pPr>
            <a:r>
              <a:rPr lang="fr-FR" sz="2667" b="1" kern="0" dirty="0"/>
              <a:t>Fonds de rénovation </a:t>
            </a:r>
          </a:p>
          <a:p>
            <a:pPr marL="609584" lvl="1">
              <a:lnSpc>
                <a:spcPct val="140000"/>
              </a:lnSpc>
              <a:defRPr/>
            </a:pPr>
            <a:r>
              <a:rPr lang="fr-FR" sz="2133" kern="0" dirty="0"/>
              <a:t>Obligatoirement cadré par un règlement  (alimentation + règles d’utilisation)</a:t>
            </a:r>
          </a:p>
        </p:txBody>
      </p:sp>
      <p:pic>
        <p:nvPicPr>
          <p:cNvPr id="3" name="Image 2">
            <a:extLst>
              <a:ext uri="{FF2B5EF4-FFF2-40B4-BE49-F238E27FC236}">
                <a16:creationId xmlns:a16="http://schemas.microsoft.com/office/drawing/2014/main" id="{425CFA46-C03D-4606-8BF5-A7E51BC4246A}"/>
              </a:ext>
            </a:extLst>
          </p:cNvPr>
          <p:cNvPicPr>
            <a:picLocks noChangeAspect="1"/>
          </p:cNvPicPr>
          <p:nvPr/>
        </p:nvPicPr>
        <p:blipFill>
          <a:blip r:embed="rId3"/>
          <a:stretch>
            <a:fillRect/>
          </a:stretch>
        </p:blipFill>
        <p:spPr>
          <a:xfrm>
            <a:off x="7530866" y="1027906"/>
            <a:ext cx="3566160" cy="1668780"/>
          </a:xfrm>
          <a:prstGeom prst="rect">
            <a:avLst/>
          </a:prstGeom>
        </p:spPr>
      </p:pic>
    </p:spTree>
    <p:extLst>
      <p:ext uri="{BB962C8B-B14F-4D97-AF65-F5344CB8AC3E}">
        <p14:creationId xmlns:p14="http://schemas.microsoft.com/office/powerpoint/2010/main" val="426552664"/>
      </p:ext>
    </p:extLst>
  </p:cSld>
  <p:clrMapOvr>
    <a:masterClrMapping/>
  </p:clrMapOvr>
</p:sld>
</file>

<file path=ppt/theme/theme1.xml><?xml version="1.0" encoding="utf-8"?>
<a:theme xmlns:a="http://schemas.openxmlformats.org/drawingml/2006/main" name="Thème Powerpoi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 Powerpoint" id="{DD902F10-99D3-49BA-AA9C-F23FE4A48050}" vid="{33704EA4-8E50-4BF5-9F8E-845A360D52B2}"/>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Thème Powerpoint</Template>
  <TotalTime>387</TotalTime>
  <Words>2398</Words>
  <Application>Microsoft Macintosh PowerPoint</Application>
  <PresentationFormat>Grand écran</PresentationFormat>
  <Paragraphs>231</Paragraphs>
  <Slides>23</Slides>
  <Notes>23</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Aptos</vt:lpstr>
      <vt:lpstr>Arial</vt:lpstr>
      <vt:lpstr>Calibri</vt:lpstr>
      <vt:lpstr>Calibri Light</vt:lpstr>
      <vt:lpstr>Wingdings</vt:lpstr>
      <vt:lpstr>Thème Powerpoint</vt:lpstr>
      <vt:lpstr>1_Thème Office</vt:lpstr>
      <vt:lpstr>Conseil communal du 7 octobre 2024  Entrée en vigueur en 2025 de MCH2 et de la NPIV  (nouvelle péréquation intercommunale vaudoise)  Tableau financier concernant la ferme communale   </vt:lpstr>
      <vt:lpstr>Présentation PowerPoint</vt:lpstr>
      <vt:lpstr>Bases légales</vt:lpstr>
      <vt:lpstr>Principaux changements</vt:lpstr>
      <vt:lpstr>Classification fonctionnelle</vt:lpstr>
      <vt:lpstr>Exemple de changement 1 (Quelle fonction ?)</vt:lpstr>
      <vt:lpstr>Exemple de changement 2 (Quel genre de coût ?)</vt:lpstr>
      <vt:lpstr>Compte de résultats à plusieurs niveaux </vt:lpstr>
      <vt:lpstr>Réserve de politique budgétaire</vt:lpstr>
      <vt:lpstr>Présentation PowerPoint</vt:lpstr>
      <vt:lpstr>Définition et buts de la nouvelle péréquation financière</vt:lpstr>
      <vt:lpstr> I. Péréquation des ressources   a) revenu fiscal standardisé</vt:lpstr>
      <vt:lpstr>I. Péréquation des ressources   b) prélèvement sur les impôts conjoncturels</vt:lpstr>
      <vt:lpstr>II. Péréquation des besoins structurels</vt:lpstr>
      <vt:lpstr>III. Compensation des charges particulières des villes   selon population et lignes de trafic urbain</vt:lpstr>
      <vt:lpstr>Participation à la cohésion sociale (Participation en Frs/hab.)</vt:lpstr>
      <vt:lpstr>Facture policière</vt:lpstr>
      <vt:lpstr>Flux financiers</vt:lpstr>
      <vt:lpstr>Situation de notre commune (estimation acomptes 2025 - base impôts 2023)</vt:lpstr>
      <vt:lpstr>Que de changements!</vt:lpstr>
      <vt:lpstr>Gestion de la ferme communale</vt:lpstr>
      <vt:lpstr>Gestion de la ferme communale - rendement locatif</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 conseil communal</dc:title>
  <dc:creator>Gex Frédéric</dc:creator>
  <cp:lastModifiedBy>Sandra Hulaas</cp:lastModifiedBy>
  <cp:revision>147</cp:revision>
  <cp:lastPrinted>2024-10-07T08:22:57Z</cp:lastPrinted>
  <dcterms:created xsi:type="dcterms:W3CDTF">2023-03-09T12:33:36Z</dcterms:created>
  <dcterms:modified xsi:type="dcterms:W3CDTF">2024-10-08T07:41:49Z</dcterms:modified>
</cp:coreProperties>
</file>