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7" r:id="rId5"/>
    <p:sldId id="258" r:id="rId6"/>
    <p:sldId id="268" r:id="rId7"/>
    <p:sldId id="262" r:id="rId8"/>
    <p:sldId id="265" r:id="rId9"/>
    <p:sldId id="266" r:id="rId10"/>
    <p:sldId id="259" r:id="rId11"/>
    <p:sldId id="273" r:id="rId12"/>
    <p:sldId id="274" r:id="rId13"/>
    <p:sldId id="261" r:id="rId14"/>
    <p:sldId id="263" r:id="rId15"/>
    <p:sldId id="264" r:id="rId16"/>
    <p:sldId id="269" r:id="rId17"/>
    <p:sldId id="270" r:id="rId18"/>
    <p:sldId id="271" r:id="rId19"/>
    <p:sldId id="272"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132" y="2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erveur-ESD\Priv&#233;\Municipalit&#233;\Routes\Radar%20p&#233;dagogique\Tableau%20r&#233;capitulatif.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017611714861014E-2"/>
          <c:y val="9.0351153106314724E-2"/>
          <c:w val="0.8808828875797996"/>
          <c:h val="0.83538487437379316"/>
        </c:manualLayout>
      </c:layout>
      <c:barChart>
        <c:barDir val="bar"/>
        <c:grouping val="clustered"/>
        <c:varyColors val="1"/>
        <c:dLbls>
          <c:showLegendKey val="0"/>
          <c:showVal val="0"/>
          <c:showCatName val="0"/>
          <c:showSerName val="0"/>
          <c:showPercent val="0"/>
          <c:showBubbleSize val="0"/>
        </c:dLbls>
        <c:gapWidth val="182"/>
        <c:axId val="1532400783"/>
        <c:axId val="1531594383"/>
      </c:barChart>
      <c:catAx>
        <c:axId val="1532400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31594383"/>
        <c:crosses val="autoZero"/>
        <c:auto val="1"/>
        <c:lblAlgn val="ctr"/>
        <c:lblOffset val="100"/>
        <c:noMultiLvlLbl val="0"/>
      </c:catAx>
      <c:valAx>
        <c:axId val="1531594383"/>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324007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a:t>Nombre de véhicules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92038495188101E-2"/>
          <c:y val="0.16245370370370371"/>
          <c:w val="0.86486351706036746"/>
          <c:h val="0.67003098571011954"/>
        </c:manualLayout>
      </c:layout>
      <c:barChart>
        <c:barDir val="col"/>
        <c:grouping val="clustered"/>
        <c:varyColors val="0"/>
        <c:ser>
          <c:idx val="0"/>
          <c:order val="0"/>
          <c:spPr>
            <a:solidFill>
              <a:srgbClr val="FF0000"/>
            </a:solidFill>
            <a:ln>
              <a:noFill/>
            </a:ln>
            <a:effectLst/>
          </c:spPr>
          <c:invertIfNegative val="0"/>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92C9-4568-9E96-03875E796CA3}"/>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92C9-4568-9E96-03875E796CA3}"/>
              </c:ext>
            </c:extLst>
          </c:dPt>
          <c:dPt>
            <c:idx val="4"/>
            <c:invertIfNegative val="0"/>
            <c:bubble3D val="0"/>
            <c:spPr>
              <a:solidFill>
                <a:schemeClr val="accent1">
                  <a:lumMod val="75000"/>
                </a:schemeClr>
              </a:solidFill>
              <a:ln>
                <a:noFill/>
              </a:ln>
              <a:effectLst/>
            </c:spPr>
            <c:extLst>
              <c:ext xmlns:c16="http://schemas.microsoft.com/office/drawing/2014/chart" uri="{C3380CC4-5D6E-409C-BE32-E72D297353CC}">
                <c16:uniqueId val="{00000005-92C9-4568-9E96-03875E796CA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 (2)'!$C$2:$C$6</c:f>
              <c:strCache>
                <c:ptCount val="5"/>
                <c:pt idx="0">
                  <c:v>Rte de Cugy, ferme villageoise</c:v>
                </c:pt>
                <c:pt idx="1">
                  <c:v>Ch. du Signal</c:v>
                </c:pt>
                <c:pt idx="2">
                  <c:v>Ch. de Pré Lébaz</c:v>
                </c:pt>
                <c:pt idx="3">
                  <c:v>Rte de Cugy, ferme villageoise</c:v>
                </c:pt>
                <c:pt idx="4">
                  <c:v>Rte de Cugy, ferme villageoise</c:v>
                </c:pt>
              </c:strCache>
            </c:strRef>
          </c:cat>
          <c:val>
            <c:numRef>
              <c:f>'Feuil1 (2)'!$F$2:$F$6</c:f>
              <c:numCache>
                <c:formatCode>General</c:formatCode>
                <c:ptCount val="5"/>
                <c:pt idx="0">
                  <c:v>47783</c:v>
                </c:pt>
                <c:pt idx="1">
                  <c:v>532</c:v>
                </c:pt>
                <c:pt idx="2">
                  <c:v>2587</c:v>
                </c:pt>
                <c:pt idx="3">
                  <c:v>37397</c:v>
                </c:pt>
                <c:pt idx="4">
                  <c:v>12472</c:v>
                </c:pt>
              </c:numCache>
            </c:numRef>
          </c:val>
          <c:extLst>
            <c:ext xmlns:c16="http://schemas.microsoft.com/office/drawing/2014/chart" uri="{C3380CC4-5D6E-409C-BE32-E72D297353CC}">
              <c16:uniqueId val="{00000006-92C9-4568-9E96-03875E796CA3}"/>
            </c:ext>
          </c:extLst>
        </c:ser>
        <c:dLbls>
          <c:dLblPos val="outEnd"/>
          <c:showLegendKey val="0"/>
          <c:showVal val="1"/>
          <c:showCatName val="0"/>
          <c:showSerName val="0"/>
          <c:showPercent val="0"/>
          <c:showBubbleSize val="0"/>
        </c:dLbls>
        <c:gapWidth val="219"/>
        <c:overlap val="-27"/>
        <c:axId val="89694672"/>
        <c:axId val="89703792"/>
      </c:barChart>
      <c:catAx>
        <c:axId val="8969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703792"/>
        <c:crosses val="autoZero"/>
        <c:auto val="1"/>
        <c:lblAlgn val="ctr"/>
        <c:lblOffset val="100"/>
        <c:noMultiLvlLbl val="0"/>
      </c:catAx>
      <c:valAx>
        <c:axId val="89703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69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a:t>Moyenne jour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8B3-4581-8AC9-9074A49B45E6}"/>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F8B3-4581-8AC9-9074A49B45E6}"/>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F8B3-4581-8AC9-9074A49B45E6}"/>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F8B3-4581-8AC9-9074A49B45E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 (2)'!$C$2:$C$6</c:f>
              <c:strCache>
                <c:ptCount val="5"/>
                <c:pt idx="0">
                  <c:v>Rte de Cugy, ferme villageoise</c:v>
                </c:pt>
                <c:pt idx="1">
                  <c:v>Ch. du Signal</c:v>
                </c:pt>
                <c:pt idx="2">
                  <c:v>Ch. de Pré Lébaz</c:v>
                </c:pt>
                <c:pt idx="3">
                  <c:v>Rte de Cugy, ferme villageoise</c:v>
                </c:pt>
                <c:pt idx="4">
                  <c:v>Rte de Cugy, ferme villageoise</c:v>
                </c:pt>
              </c:strCache>
            </c:strRef>
          </c:cat>
          <c:val>
            <c:numRef>
              <c:f>'Feuil1 (2)'!$G$2:$G$6</c:f>
              <c:numCache>
                <c:formatCode>0.00</c:formatCode>
                <c:ptCount val="5"/>
                <c:pt idx="0">
                  <c:v>1541.3870967741937</c:v>
                </c:pt>
                <c:pt idx="1">
                  <c:v>35.466666666666669</c:v>
                </c:pt>
                <c:pt idx="2">
                  <c:v>46.196428571428569</c:v>
                </c:pt>
                <c:pt idx="3">
                  <c:v>566.62121212121212</c:v>
                </c:pt>
                <c:pt idx="4">
                  <c:v>1385.7777777777778</c:v>
                </c:pt>
              </c:numCache>
            </c:numRef>
          </c:val>
          <c:extLst>
            <c:ext xmlns:c16="http://schemas.microsoft.com/office/drawing/2014/chart" uri="{C3380CC4-5D6E-409C-BE32-E72D297353CC}">
              <c16:uniqueId val="{00000008-F8B3-4581-8AC9-9074A49B45E6}"/>
            </c:ext>
          </c:extLst>
        </c:ser>
        <c:dLbls>
          <c:dLblPos val="outEnd"/>
          <c:showLegendKey val="0"/>
          <c:showVal val="1"/>
          <c:showCatName val="0"/>
          <c:showSerName val="0"/>
          <c:showPercent val="0"/>
          <c:showBubbleSize val="0"/>
        </c:dLbls>
        <c:gapWidth val="219"/>
        <c:overlap val="-27"/>
        <c:axId val="89694192"/>
        <c:axId val="89699952"/>
      </c:barChart>
      <c:catAx>
        <c:axId val="8969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699952"/>
        <c:crosses val="autoZero"/>
        <c:auto val="1"/>
        <c:lblAlgn val="ctr"/>
        <c:lblOffset val="100"/>
        <c:noMultiLvlLbl val="0"/>
      </c:catAx>
      <c:valAx>
        <c:axId val="896999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694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a:t>Taux d'excès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36E2-4106-B36E-D6B8FD531F13}"/>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36E2-4106-B36E-D6B8FD531F13}"/>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36E2-4106-B36E-D6B8FD531F13}"/>
              </c:ext>
            </c:extLst>
          </c:dPt>
          <c:dPt>
            <c:idx val="4"/>
            <c:invertIfNegative val="0"/>
            <c:bubble3D val="0"/>
            <c:spPr>
              <a:solidFill>
                <a:srgbClr val="FF0000"/>
              </a:solidFill>
              <a:ln>
                <a:noFill/>
              </a:ln>
              <a:effectLst/>
            </c:spPr>
            <c:extLst>
              <c:ext xmlns:c16="http://schemas.microsoft.com/office/drawing/2014/chart" uri="{C3380CC4-5D6E-409C-BE32-E72D297353CC}">
                <c16:uniqueId val="{00000007-36E2-4106-B36E-D6B8FD531F1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 (2)'!$C$2:$C$6</c:f>
              <c:strCache>
                <c:ptCount val="5"/>
                <c:pt idx="0">
                  <c:v>Rte de Cugy, ferme villageoise</c:v>
                </c:pt>
                <c:pt idx="1">
                  <c:v>Ch. du Signal</c:v>
                </c:pt>
                <c:pt idx="2">
                  <c:v>Ch. de Pré Lébaz</c:v>
                </c:pt>
                <c:pt idx="3">
                  <c:v>Rte de Cugy, ferme villageoise</c:v>
                </c:pt>
                <c:pt idx="4">
                  <c:v>Rte de Cugy, ferme villageoise</c:v>
                </c:pt>
              </c:strCache>
            </c:strRef>
          </c:cat>
          <c:val>
            <c:numRef>
              <c:f>'Feuil1 (2)'!$I$2:$I$6</c:f>
              <c:numCache>
                <c:formatCode>0.00%</c:formatCode>
                <c:ptCount val="5"/>
                <c:pt idx="0">
                  <c:v>0.71299999999999997</c:v>
                </c:pt>
                <c:pt idx="1">
                  <c:v>0.34399999999999997</c:v>
                </c:pt>
                <c:pt idx="2">
                  <c:v>2.9000000000000001E-2</c:v>
                </c:pt>
                <c:pt idx="3">
                  <c:v>0.44800000000000001</c:v>
                </c:pt>
                <c:pt idx="4">
                  <c:v>0.64</c:v>
                </c:pt>
              </c:numCache>
            </c:numRef>
          </c:val>
          <c:extLst>
            <c:ext xmlns:c16="http://schemas.microsoft.com/office/drawing/2014/chart" uri="{C3380CC4-5D6E-409C-BE32-E72D297353CC}">
              <c16:uniqueId val="{00000008-36E2-4106-B36E-D6B8FD531F13}"/>
            </c:ext>
          </c:extLst>
        </c:ser>
        <c:dLbls>
          <c:dLblPos val="outEnd"/>
          <c:showLegendKey val="0"/>
          <c:showVal val="1"/>
          <c:showCatName val="0"/>
          <c:showSerName val="0"/>
          <c:showPercent val="0"/>
          <c:showBubbleSize val="0"/>
        </c:dLbls>
        <c:gapWidth val="182"/>
        <c:axId val="89716752"/>
        <c:axId val="89686992"/>
      </c:barChart>
      <c:catAx>
        <c:axId val="89716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686992"/>
        <c:crosses val="autoZero"/>
        <c:auto val="1"/>
        <c:lblAlgn val="ctr"/>
        <c:lblOffset val="100"/>
        <c:noMultiLvlLbl val="0"/>
      </c:catAx>
      <c:valAx>
        <c:axId val="8968699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716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D9AF7-AC7B-43D8-B9E2-3ED95A9DB2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F0536955-5200-4A4A-B96B-4E190CC275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632AD779-7802-44D1-A817-D87C8492AF8D}"/>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3F526D49-C643-499F-89B6-812A415B21CF}"/>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479667-A718-4DEB-8CA3-B8C87EC5731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52212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CA7E0-8829-4EE2-8CEC-C82B5D7D6407}"/>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DDDA5F8-41A6-423A-9CF5-ED6E0EC23C66}"/>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099B084-2B7F-428C-86C5-61974D1EF2A0}"/>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8A372989-6A0E-4E9C-A259-2FDDA32D13E2}"/>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6EBDCB-347C-4F88-8602-DAEEB24EA23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21470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60137A-2DF0-4B08-90F6-10B1BD1D6169}"/>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80F2AD8-D727-4981-AC91-35F9F6B723A9}"/>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A7FE5AF9-F934-4C93-86B7-BA163C1F11ED}"/>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05A1D565-7685-4601-9DD4-F39456C7BB8D}"/>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8AE75CBB-769E-4E55-BAF6-94514E1BA1A4}"/>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07844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D9AF7-AC7B-43D8-B9E2-3ED95A9DB25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F0536955-5200-4A4A-B96B-4E190CC27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632AD779-7802-44D1-A817-D87C8492AF8D}"/>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3F526D49-C643-499F-89B6-812A415B21CF}"/>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479667-A718-4DEB-8CA3-B8C87EC5731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24896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F14BA-5453-4C2A-8E16-691AF557ADAC}"/>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B6EE49AA-4653-4A8C-8A40-069195EAC59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A84CE32-6EBD-4425-9CEF-8C0DE19EAA1D}"/>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B66321A1-AA93-4D2A-8766-D91D00914076}"/>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3F406E16-0EE6-4242-BD1D-5ADD1014A76C}"/>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55083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D1568-54D5-4DEA-86CB-FD9AE738010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3F958C6D-AE94-4ADA-A9B0-3FAA16259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EC2BFAA-EE70-4E92-AF8D-CE9F4C2F3E4E}"/>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37CD8A78-DA99-4627-B301-887AB8F65627}"/>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947476FE-4162-46B0-BC8F-DB1703181172}"/>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101597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21639E-5825-47D6-8A57-41D7BC919161}"/>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59E02B1-27E2-432B-876C-693DEF465F7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92B36E20-6CFE-4E2F-BD68-11934FE8CC0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5C5ED33-D365-4AC9-92BB-5A382A20E4C7}"/>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6" name="Espace réservé du pied de page 5">
            <a:extLst>
              <a:ext uri="{FF2B5EF4-FFF2-40B4-BE49-F238E27FC236}">
                <a16:creationId xmlns:a16="http://schemas.microsoft.com/office/drawing/2014/main" id="{F5061EBD-7050-4533-9F91-4654A7ABDF83}"/>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EA1377FE-605F-40B8-BF83-1E5B7E3C2B11}"/>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070449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CF4D3-33C4-44B6-A163-1A436C3DE722}"/>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0E491CE0-0A6C-418F-9C41-4FE9D8240C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908A4B6-7679-4EF6-AC8B-40C06A09F21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2BADDC5A-7A59-4F99-9F62-3A5F055BF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46A318-82B8-4023-B6BA-6E465A120B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6E508242-A886-4CDC-A3DA-FDF0D22EAA9F}"/>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8" name="Espace réservé du pied de page 7">
            <a:extLst>
              <a:ext uri="{FF2B5EF4-FFF2-40B4-BE49-F238E27FC236}">
                <a16:creationId xmlns:a16="http://schemas.microsoft.com/office/drawing/2014/main" id="{7A5950B3-B995-462D-9F91-5B7FA8CE7845}"/>
              </a:ext>
            </a:extLst>
          </p:cNvPr>
          <p:cNvSpPr>
            <a:spLocks noGrp="1"/>
          </p:cNvSpPr>
          <p:nvPr>
            <p:ph type="ftr" sz="quarter" idx="11"/>
          </p:nvPr>
        </p:nvSpPr>
        <p:spPr/>
        <p:txBody>
          <a:bodyPr/>
          <a:lstStyle/>
          <a:p>
            <a:endParaRPr lang="fr-CH" dirty="0"/>
          </a:p>
        </p:txBody>
      </p:sp>
      <p:sp>
        <p:nvSpPr>
          <p:cNvPr id="9" name="Espace réservé du numéro de diapositive 8">
            <a:extLst>
              <a:ext uri="{FF2B5EF4-FFF2-40B4-BE49-F238E27FC236}">
                <a16:creationId xmlns:a16="http://schemas.microsoft.com/office/drawing/2014/main" id="{F151107B-D9CC-4980-AC8A-BD3B8F0E9574}"/>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47328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7D172-0D1C-4887-B3AD-142E1F3D29AD}"/>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2B09EF56-2784-41A7-8BA0-49AEC9F3F778}"/>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4" name="Espace réservé du pied de page 3">
            <a:extLst>
              <a:ext uri="{FF2B5EF4-FFF2-40B4-BE49-F238E27FC236}">
                <a16:creationId xmlns:a16="http://schemas.microsoft.com/office/drawing/2014/main" id="{55E9E82F-00B0-4269-A594-68DCFCF364A7}"/>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C93E5275-3A26-4BBB-AC86-155C435F8581}"/>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190415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BD39BF-5862-4C73-A8AF-79D0855C4A7E}"/>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3" name="Espace réservé du pied de page 2">
            <a:extLst>
              <a:ext uri="{FF2B5EF4-FFF2-40B4-BE49-F238E27FC236}">
                <a16:creationId xmlns:a16="http://schemas.microsoft.com/office/drawing/2014/main" id="{D279A9EB-CDD1-4909-909B-C52235049550}"/>
              </a:ext>
            </a:extLst>
          </p:cNvPr>
          <p:cNvSpPr>
            <a:spLocks noGrp="1"/>
          </p:cNvSpPr>
          <p:nvPr>
            <p:ph type="ftr" sz="quarter" idx="1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9E5ADE17-30DE-405B-81A1-6655F2F6897F}"/>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9371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9784C-F848-40A0-8DDB-091480CF9C4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2DEEFA0-9058-47D7-9E8A-5181C15CBE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6EE7DE63-F4FC-42D0-A204-28122B362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A86031-6BAA-424E-809C-B3FAD4B17B04}"/>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6" name="Espace réservé du pied de page 5">
            <a:extLst>
              <a:ext uri="{FF2B5EF4-FFF2-40B4-BE49-F238E27FC236}">
                <a16:creationId xmlns:a16="http://schemas.microsoft.com/office/drawing/2014/main" id="{68421AB5-56C8-49C7-B17B-B8223ECFEFE9}"/>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C036138B-4554-4BA6-972C-26AFA4E2AA6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57438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F14BA-5453-4C2A-8E16-691AF557ADAC}"/>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B6EE49AA-4653-4A8C-8A40-069195EAC595}"/>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A84CE32-6EBD-4425-9CEF-8C0DE19EAA1D}"/>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B66321A1-AA93-4D2A-8766-D91D00914076}"/>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3F406E16-0EE6-4242-BD1D-5ADD1014A76C}"/>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24600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F677-8A72-4132-A130-B772FE24B0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D81F4BAB-5C49-438A-AF67-8246D991D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Espace réservé du texte 3">
            <a:extLst>
              <a:ext uri="{FF2B5EF4-FFF2-40B4-BE49-F238E27FC236}">
                <a16:creationId xmlns:a16="http://schemas.microsoft.com/office/drawing/2014/main" id="{B0B32567-EEFC-4D1B-83AC-4EB6291C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9D8CD6-9A38-4384-807D-803D7D9AEFB1}"/>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6" name="Espace réservé du pied de page 5">
            <a:extLst>
              <a:ext uri="{FF2B5EF4-FFF2-40B4-BE49-F238E27FC236}">
                <a16:creationId xmlns:a16="http://schemas.microsoft.com/office/drawing/2014/main" id="{B44EC6A4-04B2-4DFE-BD3C-0411BA2A3236}"/>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0AA47C9C-FA93-4CC6-A11D-B17A2AECCA5B}"/>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14718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CA7E0-8829-4EE2-8CEC-C82B5D7D6407}"/>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DDDA5F8-41A6-423A-9CF5-ED6E0EC23C6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099B084-2B7F-428C-86C5-61974D1EF2A0}"/>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8A372989-6A0E-4E9C-A259-2FDDA32D13E2}"/>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6EBDCB-347C-4F88-8602-DAEEB24EA23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23958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60137A-2DF0-4B08-90F6-10B1BD1D616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80F2AD8-D727-4981-AC91-35F9F6B723A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A7FE5AF9-F934-4C93-86B7-BA163C1F11ED}"/>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05A1D565-7685-4601-9DD4-F39456C7BB8D}"/>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8AE75CBB-769E-4E55-BAF6-94514E1BA1A4}"/>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360067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930AF-E997-4701-BD20-7B6FF35B4200}"/>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EB3D309D-1566-481A-A966-9D3FFA5B458A}"/>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4" name="Espace réservé du pied de page 3">
            <a:extLst>
              <a:ext uri="{FF2B5EF4-FFF2-40B4-BE49-F238E27FC236}">
                <a16:creationId xmlns:a16="http://schemas.microsoft.com/office/drawing/2014/main" id="{621688F0-AFE0-400D-A814-D49895CD4790}"/>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4A7B7B9A-5AA3-40AA-B924-59CE9600442D}"/>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54289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D1568-54D5-4DEA-86CB-FD9AE738010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3F958C6D-AE94-4ADA-A9B0-3FAA16259D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EC2BFAA-EE70-4E92-AF8D-CE9F4C2F3E4E}"/>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37CD8A78-DA99-4627-B301-887AB8F65627}"/>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947476FE-4162-46B0-BC8F-DB1703181172}"/>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22909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21639E-5825-47D6-8A57-41D7BC919161}"/>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59E02B1-27E2-432B-876C-693DEF465F70}"/>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92B36E20-6CFE-4E2F-BD68-11934FE8CC0C}"/>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5C5ED33-D365-4AC9-92BB-5A382A20E4C7}"/>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6" name="Espace réservé du pied de page 5">
            <a:extLst>
              <a:ext uri="{FF2B5EF4-FFF2-40B4-BE49-F238E27FC236}">
                <a16:creationId xmlns:a16="http://schemas.microsoft.com/office/drawing/2014/main" id="{F5061EBD-7050-4533-9F91-4654A7ABDF83}"/>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EA1377FE-605F-40B8-BF83-1E5B7E3C2B11}"/>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23712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CF4D3-33C4-44B6-A163-1A436C3DE722}"/>
              </a:ext>
            </a:extLst>
          </p:cNvPr>
          <p:cNvSpPr>
            <a:spLocks noGrp="1"/>
          </p:cNvSpPr>
          <p:nvPr>
            <p:ph type="title"/>
          </p:nvPr>
        </p:nvSpPr>
        <p:spPr>
          <a:xfrm>
            <a:off x="839788" y="365125"/>
            <a:ext cx="10515600" cy="1325563"/>
          </a:xfrm>
          <a:prstGeom prst="rect">
            <a:avLst/>
          </a:prstGeo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0E491CE0-0A6C-418F-9C41-4FE9D8240C4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908A4B6-7679-4EF6-AC8B-40C06A09F21D}"/>
              </a:ext>
            </a:extLst>
          </p:cNvPr>
          <p:cNvSpPr>
            <a:spLocks noGrp="1"/>
          </p:cNvSpPr>
          <p:nvPr>
            <p:ph sz="half" idx="2"/>
          </p:nvPr>
        </p:nvSpPr>
        <p:spPr>
          <a:xfrm>
            <a:off x="839788"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2BADDC5A-7A59-4F99-9F62-3A5F055BFF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46A318-82B8-4023-B6BA-6E465A120B5F}"/>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6E508242-A886-4CDC-A3DA-FDF0D22EAA9F}"/>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8" name="Espace réservé du pied de page 7">
            <a:extLst>
              <a:ext uri="{FF2B5EF4-FFF2-40B4-BE49-F238E27FC236}">
                <a16:creationId xmlns:a16="http://schemas.microsoft.com/office/drawing/2014/main" id="{7A5950B3-B995-462D-9F91-5B7FA8CE7845}"/>
              </a:ext>
            </a:extLst>
          </p:cNvPr>
          <p:cNvSpPr>
            <a:spLocks noGrp="1"/>
          </p:cNvSpPr>
          <p:nvPr>
            <p:ph type="ftr" sz="quarter" idx="11"/>
          </p:nvPr>
        </p:nvSpPr>
        <p:spPr/>
        <p:txBody>
          <a:bodyPr/>
          <a:lstStyle/>
          <a:p>
            <a:endParaRPr lang="fr-CH" dirty="0"/>
          </a:p>
        </p:txBody>
      </p:sp>
      <p:sp>
        <p:nvSpPr>
          <p:cNvPr id="9" name="Espace réservé du numéro de diapositive 8">
            <a:extLst>
              <a:ext uri="{FF2B5EF4-FFF2-40B4-BE49-F238E27FC236}">
                <a16:creationId xmlns:a16="http://schemas.microsoft.com/office/drawing/2014/main" id="{F151107B-D9CC-4980-AC8A-BD3B8F0E9574}"/>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90943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7D172-0D1C-4887-B3AD-142E1F3D29AD}"/>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2B09EF56-2784-41A7-8BA0-49AEC9F3F778}"/>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4" name="Espace réservé du pied de page 3">
            <a:extLst>
              <a:ext uri="{FF2B5EF4-FFF2-40B4-BE49-F238E27FC236}">
                <a16:creationId xmlns:a16="http://schemas.microsoft.com/office/drawing/2014/main" id="{55E9E82F-00B0-4269-A594-68DCFCF364A7}"/>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C93E5275-3A26-4BBB-AC86-155C435F8581}"/>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53885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BD39BF-5862-4C73-A8AF-79D0855C4A7E}"/>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3" name="Espace réservé du pied de page 2">
            <a:extLst>
              <a:ext uri="{FF2B5EF4-FFF2-40B4-BE49-F238E27FC236}">
                <a16:creationId xmlns:a16="http://schemas.microsoft.com/office/drawing/2014/main" id="{D279A9EB-CDD1-4909-909B-C52235049550}"/>
              </a:ext>
            </a:extLst>
          </p:cNvPr>
          <p:cNvSpPr>
            <a:spLocks noGrp="1"/>
          </p:cNvSpPr>
          <p:nvPr>
            <p:ph type="ftr" sz="quarter" idx="1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9E5ADE17-30DE-405B-81A1-6655F2F6897F}"/>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7444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9784C-F848-40A0-8DDB-091480CF9C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2DEEFA0-9058-47D7-9E8A-5181C15CB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6EE7DE63-F4FC-42D0-A204-28122B3621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A86031-6BAA-424E-809C-B3FAD4B17B04}"/>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6" name="Espace réservé du pied de page 5">
            <a:extLst>
              <a:ext uri="{FF2B5EF4-FFF2-40B4-BE49-F238E27FC236}">
                <a16:creationId xmlns:a16="http://schemas.microsoft.com/office/drawing/2014/main" id="{68421AB5-56C8-49C7-B17B-B8223ECFEFE9}"/>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C036138B-4554-4BA6-972C-26AFA4E2AA6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64863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F677-8A72-4132-A130-B772FE24B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D81F4BAB-5C49-438A-AF67-8246D991DB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fr-CH" dirty="0"/>
          </a:p>
        </p:txBody>
      </p:sp>
      <p:sp>
        <p:nvSpPr>
          <p:cNvPr id="4" name="Espace réservé du texte 3">
            <a:extLst>
              <a:ext uri="{FF2B5EF4-FFF2-40B4-BE49-F238E27FC236}">
                <a16:creationId xmlns:a16="http://schemas.microsoft.com/office/drawing/2014/main" id="{B0B32567-EEFC-4D1B-83AC-4EB6291C9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9D8CD6-9A38-4384-807D-803D7D9AEFB1}"/>
              </a:ext>
            </a:extLst>
          </p:cNvPr>
          <p:cNvSpPr>
            <a:spLocks noGrp="1"/>
          </p:cNvSpPr>
          <p:nvPr>
            <p:ph type="dt" sz="half" idx="10"/>
          </p:nvPr>
        </p:nvSpPr>
        <p:spPr/>
        <p:txBody>
          <a:bodyPr/>
          <a:lstStyle/>
          <a:p>
            <a:fld id="{8FA47973-6F7F-44C4-99BA-1A98FCC728BA}" type="datetimeFigureOut">
              <a:rPr lang="fr-CH" smtClean="0"/>
              <a:t>25.03.2024</a:t>
            </a:fld>
            <a:endParaRPr lang="fr-CH" dirty="0"/>
          </a:p>
        </p:txBody>
      </p:sp>
      <p:sp>
        <p:nvSpPr>
          <p:cNvPr id="6" name="Espace réservé du pied de page 5">
            <a:extLst>
              <a:ext uri="{FF2B5EF4-FFF2-40B4-BE49-F238E27FC236}">
                <a16:creationId xmlns:a16="http://schemas.microsoft.com/office/drawing/2014/main" id="{B44EC6A4-04B2-4DFE-BD3C-0411BA2A3236}"/>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0AA47C9C-FA93-4CC6-A11D-B17A2AECCA5B}"/>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4833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3" name="Connecteur droit 12">
            <a:extLst>
              <a:ext uri="{FF2B5EF4-FFF2-40B4-BE49-F238E27FC236}">
                <a16:creationId xmlns:a16="http://schemas.microsoft.com/office/drawing/2014/main" id="{B20497B5-40B7-49FB-BD9E-3F737F46FC06}"/>
              </a:ext>
            </a:extLst>
          </p:cNvPr>
          <p:cNvCxnSpPr/>
          <p:nvPr/>
        </p:nvCxnSpPr>
        <p:spPr>
          <a:xfrm>
            <a:off x="1887415" y="6411029"/>
            <a:ext cx="10304585" cy="0"/>
          </a:xfrm>
          <a:prstGeom prst="line">
            <a:avLst/>
          </a:prstGeom>
          <a:ln w="76200">
            <a:solidFill>
              <a:schemeClr val="tx1"/>
            </a:solidFill>
          </a:ln>
          <a:effectLst>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Espace réservé de la date 3">
            <a:extLst>
              <a:ext uri="{FF2B5EF4-FFF2-40B4-BE49-F238E27FC236}">
                <a16:creationId xmlns:a16="http://schemas.microsoft.com/office/drawing/2014/main" id="{F5D03232-A388-4B15-A9EC-CF5E8F187EB1}"/>
              </a:ext>
            </a:extLst>
          </p:cNvPr>
          <p:cNvSpPr>
            <a:spLocks noGrp="1"/>
          </p:cNvSpPr>
          <p:nvPr>
            <p:ph type="dt" sz="half" idx="2"/>
          </p:nvPr>
        </p:nvSpPr>
        <p:spPr>
          <a:xfrm>
            <a:off x="838200" y="6518031"/>
            <a:ext cx="2743200" cy="203444"/>
          </a:xfrm>
          <a:prstGeom prst="rect">
            <a:avLst/>
          </a:prstGeom>
        </p:spPr>
        <p:txBody>
          <a:bodyPr vert="horz" lIns="91440" tIns="45720" rIns="91440" bIns="45720" rtlCol="0" anchor="ctr"/>
          <a:lstStyle>
            <a:lvl1pPr algn="l">
              <a:defRPr sz="1200">
                <a:solidFill>
                  <a:schemeClr val="tx1">
                    <a:tint val="75000"/>
                  </a:schemeClr>
                </a:solidFill>
              </a:defRPr>
            </a:lvl1p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F624A302-D190-4189-968E-ADE3079404FA}"/>
              </a:ext>
            </a:extLst>
          </p:cNvPr>
          <p:cNvSpPr>
            <a:spLocks noGrp="1"/>
          </p:cNvSpPr>
          <p:nvPr>
            <p:ph type="ftr" sz="quarter" idx="3"/>
          </p:nvPr>
        </p:nvSpPr>
        <p:spPr>
          <a:xfrm>
            <a:off x="4038600" y="6518031"/>
            <a:ext cx="4114800" cy="2034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Commune de Morrens</a:t>
            </a:r>
            <a:endParaRPr lang="fr-CH" dirty="0"/>
          </a:p>
        </p:txBody>
      </p:sp>
      <p:cxnSp>
        <p:nvCxnSpPr>
          <p:cNvPr id="12" name="Connecteur droit 11">
            <a:extLst>
              <a:ext uri="{FF2B5EF4-FFF2-40B4-BE49-F238E27FC236}">
                <a16:creationId xmlns:a16="http://schemas.microsoft.com/office/drawing/2014/main" id="{F67994F0-FD74-4E40-84E4-9E0FCBFF998C}"/>
              </a:ext>
            </a:extLst>
          </p:cNvPr>
          <p:cNvCxnSpPr/>
          <p:nvPr/>
        </p:nvCxnSpPr>
        <p:spPr>
          <a:xfrm>
            <a:off x="2586892" y="6338278"/>
            <a:ext cx="9605108" cy="0"/>
          </a:xfrm>
          <a:prstGeom prst="line">
            <a:avLst/>
          </a:prstGeom>
          <a:ln w="76200">
            <a:solidFill>
              <a:srgbClr val="FFFF00"/>
            </a:solidFill>
          </a:ln>
          <a:effectLst>
            <a:glow rad="63500">
              <a:schemeClr val="accent4">
                <a:satMod val="175000"/>
                <a:alpha val="40000"/>
              </a:schemeClr>
            </a:glow>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C0074AE-0F75-4E04-B2A4-ED368EA193AF}"/>
              </a:ext>
            </a:extLst>
          </p:cNvPr>
          <p:cNvCxnSpPr/>
          <p:nvPr/>
        </p:nvCxnSpPr>
        <p:spPr>
          <a:xfrm>
            <a:off x="0" y="88416"/>
            <a:ext cx="10304585" cy="0"/>
          </a:xfrm>
          <a:prstGeom prst="line">
            <a:avLst/>
          </a:prstGeom>
          <a:ln w="76200">
            <a:solidFill>
              <a:schemeClr val="tx1"/>
            </a:solidFill>
          </a:ln>
          <a:effectLst>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CE67D21C-0893-42CB-98E5-03E228C5C47C}"/>
              </a:ext>
            </a:extLst>
          </p:cNvPr>
          <p:cNvPicPr>
            <a:picLocks noChangeAspect="1"/>
          </p:cNvPicPr>
          <p:nvPr/>
        </p:nvPicPr>
        <p:blipFill>
          <a:blip r:embed="rId13"/>
          <a:stretch>
            <a:fillRect/>
          </a:stretch>
        </p:blipFill>
        <p:spPr>
          <a:xfrm>
            <a:off x="11130203" y="88416"/>
            <a:ext cx="487080" cy="616226"/>
          </a:xfrm>
          <a:prstGeom prst="rect">
            <a:avLst/>
          </a:prstGeom>
        </p:spPr>
      </p:pic>
      <p:cxnSp>
        <p:nvCxnSpPr>
          <p:cNvPr id="11" name="Connecteur droit 10">
            <a:extLst>
              <a:ext uri="{FF2B5EF4-FFF2-40B4-BE49-F238E27FC236}">
                <a16:creationId xmlns:a16="http://schemas.microsoft.com/office/drawing/2014/main" id="{E19E86E9-0E86-478C-90BB-06F46B12D2CE}"/>
              </a:ext>
            </a:extLst>
          </p:cNvPr>
          <p:cNvCxnSpPr/>
          <p:nvPr/>
        </p:nvCxnSpPr>
        <p:spPr>
          <a:xfrm>
            <a:off x="0" y="187978"/>
            <a:ext cx="9605108" cy="0"/>
          </a:xfrm>
          <a:prstGeom prst="line">
            <a:avLst/>
          </a:prstGeom>
          <a:ln w="76200">
            <a:solidFill>
              <a:srgbClr val="FFFF00"/>
            </a:solidFill>
          </a:ln>
          <a:effectLst>
            <a:glow rad="63500">
              <a:schemeClr val="accent4">
                <a:satMod val="175000"/>
                <a:alpha val="40000"/>
              </a:schemeClr>
            </a:glow>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29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0E8BADB-0B61-4A4B-8A1D-0FF207DBA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B56B050C-9BA4-4BD1-91C7-9CE1DC771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F5D03232-A388-4B15-A9EC-CF5E8F187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47973-6F7F-44C4-99BA-1A98FCC728BA}" type="datetimeFigureOut">
              <a:rPr lang="fr-CH" smtClean="0"/>
              <a:t>25.03.2024</a:t>
            </a:fld>
            <a:endParaRPr lang="fr-CH" dirty="0"/>
          </a:p>
        </p:txBody>
      </p:sp>
      <p:sp>
        <p:nvSpPr>
          <p:cNvPr id="5" name="Espace réservé du pied de page 4">
            <a:extLst>
              <a:ext uri="{FF2B5EF4-FFF2-40B4-BE49-F238E27FC236}">
                <a16:creationId xmlns:a16="http://schemas.microsoft.com/office/drawing/2014/main" id="{F624A302-D190-4189-968E-ADE307940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dirty="0"/>
          </a:p>
        </p:txBody>
      </p:sp>
      <p:sp>
        <p:nvSpPr>
          <p:cNvPr id="6" name="Espace réservé du numéro de diapositive 5">
            <a:extLst>
              <a:ext uri="{FF2B5EF4-FFF2-40B4-BE49-F238E27FC236}">
                <a16:creationId xmlns:a16="http://schemas.microsoft.com/office/drawing/2014/main" id="{761AE49D-EAC6-4E0E-8AC0-451FFD256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B6F81-4721-4882-8327-7931204C330E}" type="slidenum">
              <a:rPr lang="fr-CH" smtClean="0"/>
              <a:t>‹N°›</a:t>
            </a:fld>
            <a:endParaRPr lang="fr-CH" dirty="0"/>
          </a:p>
        </p:txBody>
      </p:sp>
    </p:spTree>
    <p:extLst>
      <p:ext uri="{BB962C8B-B14F-4D97-AF65-F5344CB8AC3E}">
        <p14:creationId xmlns:p14="http://schemas.microsoft.com/office/powerpoint/2010/main" val="2084843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5DD64-6843-32BB-C053-F5C40745BECD}"/>
              </a:ext>
            </a:extLst>
          </p:cNvPr>
          <p:cNvSpPr>
            <a:spLocks noGrp="1"/>
          </p:cNvSpPr>
          <p:nvPr>
            <p:ph type="ctrTitle"/>
          </p:nvPr>
        </p:nvSpPr>
        <p:spPr/>
        <p:txBody>
          <a:bodyPr/>
          <a:lstStyle/>
          <a:p>
            <a:r>
              <a:rPr lang="fr-CH" b="1" dirty="0"/>
              <a:t>Informations conseil communal</a:t>
            </a:r>
          </a:p>
        </p:txBody>
      </p:sp>
      <p:sp>
        <p:nvSpPr>
          <p:cNvPr id="3" name="Sous-titre 2">
            <a:extLst>
              <a:ext uri="{FF2B5EF4-FFF2-40B4-BE49-F238E27FC236}">
                <a16:creationId xmlns:a16="http://schemas.microsoft.com/office/drawing/2014/main" id="{B1A5094E-66C5-C594-D6EB-E7ABCAB588F5}"/>
              </a:ext>
            </a:extLst>
          </p:cNvPr>
          <p:cNvSpPr>
            <a:spLocks noGrp="1"/>
          </p:cNvSpPr>
          <p:nvPr>
            <p:ph type="subTitle" idx="1"/>
          </p:nvPr>
        </p:nvSpPr>
        <p:spPr/>
        <p:txBody>
          <a:bodyPr/>
          <a:lstStyle/>
          <a:p>
            <a:r>
              <a:rPr lang="fr-CH" dirty="0"/>
              <a:t>25 mars 2024</a:t>
            </a:r>
          </a:p>
        </p:txBody>
      </p:sp>
    </p:spTree>
    <p:extLst>
      <p:ext uri="{BB962C8B-B14F-4D97-AF65-F5344CB8AC3E}">
        <p14:creationId xmlns:p14="http://schemas.microsoft.com/office/powerpoint/2010/main" val="1466662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F15DF16-1CDC-DC93-EBC7-59287D2E39A4}"/>
              </a:ext>
            </a:extLst>
          </p:cNvPr>
          <p:cNvPicPr>
            <a:picLocks noChangeAspect="1"/>
          </p:cNvPicPr>
          <p:nvPr/>
        </p:nvPicPr>
        <p:blipFill rotWithShape="1">
          <a:blip r:embed="rId2"/>
          <a:srcRect l="23360" t="8195" r="40234"/>
          <a:stretch/>
        </p:blipFill>
        <p:spPr>
          <a:xfrm>
            <a:off x="600075" y="495299"/>
            <a:ext cx="3854440" cy="5467351"/>
          </a:xfrm>
          <a:prstGeom prst="rect">
            <a:avLst/>
          </a:prstGeom>
        </p:spPr>
      </p:pic>
      <p:sp>
        <p:nvSpPr>
          <p:cNvPr id="6" name="ZoneTexte 5">
            <a:extLst>
              <a:ext uri="{FF2B5EF4-FFF2-40B4-BE49-F238E27FC236}">
                <a16:creationId xmlns:a16="http://schemas.microsoft.com/office/drawing/2014/main" id="{0C5EFC12-0CFA-5219-47FC-F1D37C045236}"/>
              </a:ext>
            </a:extLst>
          </p:cNvPr>
          <p:cNvSpPr txBox="1"/>
          <p:nvPr/>
        </p:nvSpPr>
        <p:spPr>
          <a:xfrm>
            <a:off x="4981575" y="542925"/>
            <a:ext cx="5838825" cy="1477328"/>
          </a:xfrm>
          <a:prstGeom prst="rect">
            <a:avLst/>
          </a:prstGeom>
          <a:noFill/>
        </p:spPr>
        <p:txBody>
          <a:bodyPr wrap="square" rtlCol="0">
            <a:spAutoFit/>
          </a:bodyPr>
          <a:lstStyle/>
          <a:p>
            <a:r>
              <a:rPr lang="fr-CH" dirty="0"/>
              <a:t>La Romande Energie projette des travaux de renforcement de son réseau électrique sur la route des </a:t>
            </a:r>
            <a:r>
              <a:rPr lang="fr-CH" dirty="0" err="1"/>
              <a:t>Biolettes</a:t>
            </a:r>
            <a:r>
              <a:rPr lang="fr-CH" dirty="0"/>
              <a:t>.</a:t>
            </a:r>
          </a:p>
          <a:p>
            <a:endParaRPr lang="fr-CH" dirty="0"/>
          </a:p>
          <a:p>
            <a:r>
              <a:rPr lang="fr-CH" dirty="0"/>
              <a:t>Les fouilles auront lieu entre la salle Davel et le transformateur de Es Mayes. </a:t>
            </a:r>
          </a:p>
        </p:txBody>
      </p:sp>
      <p:pic>
        <p:nvPicPr>
          <p:cNvPr id="10" name="Image 9">
            <a:extLst>
              <a:ext uri="{FF2B5EF4-FFF2-40B4-BE49-F238E27FC236}">
                <a16:creationId xmlns:a16="http://schemas.microsoft.com/office/drawing/2014/main" id="{D39C5743-9C77-B38E-971F-853DDC97993B}"/>
              </a:ext>
            </a:extLst>
          </p:cNvPr>
          <p:cNvPicPr>
            <a:picLocks noChangeAspect="1"/>
          </p:cNvPicPr>
          <p:nvPr/>
        </p:nvPicPr>
        <p:blipFill rotWithShape="1">
          <a:blip r:embed="rId3"/>
          <a:srcRect l="32761" t="9584" r="35625" b="15000"/>
          <a:stretch/>
        </p:blipFill>
        <p:spPr>
          <a:xfrm>
            <a:off x="6480185" y="2020253"/>
            <a:ext cx="2896154" cy="3886201"/>
          </a:xfrm>
          <a:prstGeom prst="rect">
            <a:avLst/>
          </a:prstGeom>
        </p:spPr>
      </p:pic>
    </p:spTree>
    <p:extLst>
      <p:ext uri="{BB962C8B-B14F-4D97-AF65-F5344CB8AC3E}">
        <p14:creationId xmlns:p14="http://schemas.microsoft.com/office/powerpoint/2010/main" val="2422810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7100FF-4F78-C672-DDD8-3C699F8BCF2C}"/>
              </a:ext>
            </a:extLst>
          </p:cNvPr>
          <p:cNvPicPr>
            <a:picLocks noChangeAspect="1"/>
          </p:cNvPicPr>
          <p:nvPr/>
        </p:nvPicPr>
        <p:blipFill rotWithShape="1">
          <a:blip r:embed="rId2"/>
          <a:srcRect t="6111"/>
          <a:stretch/>
        </p:blipFill>
        <p:spPr>
          <a:xfrm>
            <a:off x="4343400" y="1175385"/>
            <a:ext cx="7658100" cy="4507230"/>
          </a:xfrm>
          <a:prstGeom prst="rect">
            <a:avLst/>
          </a:prstGeom>
        </p:spPr>
      </p:pic>
      <p:sp>
        <p:nvSpPr>
          <p:cNvPr id="6" name="ZoneTexte 5">
            <a:extLst>
              <a:ext uri="{FF2B5EF4-FFF2-40B4-BE49-F238E27FC236}">
                <a16:creationId xmlns:a16="http://schemas.microsoft.com/office/drawing/2014/main" id="{3CE7C8F5-A64B-FED1-A9BE-82E502523DB2}"/>
              </a:ext>
            </a:extLst>
          </p:cNvPr>
          <p:cNvSpPr txBox="1"/>
          <p:nvPr/>
        </p:nvSpPr>
        <p:spPr>
          <a:xfrm>
            <a:off x="304800" y="419100"/>
            <a:ext cx="4038600" cy="5632311"/>
          </a:xfrm>
          <a:prstGeom prst="rect">
            <a:avLst/>
          </a:prstGeom>
          <a:noFill/>
        </p:spPr>
        <p:txBody>
          <a:bodyPr wrap="square" rtlCol="0">
            <a:spAutoFit/>
          </a:bodyPr>
          <a:lstStyle/>
          <a:p>
            <a:r>
              <a:rPr lang="fr-CH" sz="2000" dirty="0"/>
              <a:t>La Municipalité a fait l'acquisition d'un SIG (système d'information géographique) qui sera à terme doté de tous les plans de canalisation EC/EU, eau potable, électricité, gaz, téléréseau, éclairage public, …..</a:t>
            </a:r>
          </a:p>
          <a:p>
            <a:endParaRPr lang="fr-CH" sz="2000" dirty="0"/>
          </a:p>
          <a:p>
            <a:r>
              <a:rPr lang="fr-CH" sz="2000" dirty="0"/>
              <a:t>Les entreprises devant faire des travaux pourront le consulter.</a:t>
            </a:r>
          </a:p>
          <a:p>
            <a:endParaRPr lang="fr-CH" sz="2000" dirty="0"/>
          </a:p>
          <a:p>
            <a:r>
              <a:rPr lang="fr-CH" sz="2000" dirty="0"/>
              <a:t>Nos employés communaux qui ont été équipé d'une tablette électronique pour géolocaliser chaque conduite.</a:t>
            </a:r>
          </a:p>
          <a:p>
            <a:endParaRPr lang="fr-CH" sz="2000" dirty="0"/>
          </a:p>
          <a:p>
            <a:r>
              <a:rPr lang="fr-CH" sz="2000" dirty="0"/>
              <a:t>Des archives pourront ainsi être crées et la planification et l'entretien mieux gérés.</a:t>
            </a:r>
          </a:p>
        </p:txBody>
      </p:sp>
    </p:spTree>
    <p:extLst>
      <p:ext uri="{BB962C8B-B14F-4D97-AF65-F5344CB8AC3E}">
        <p14:creationId xmlns:p14="http://schemas.microsoft.com/office/powerpoint/2010/main" val="1998820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D66111-E688-7E59-1406-4AE63C47C4D8}"/>
              </a:ext>
            </a:extLst>
          </p:cNvPr>
          <p:cNvSpPr>
            <a:spLocks noGrp="1"/>
          </p:cNvSpPr>
          <p:nvPr>
            <p:ph type="title"/>
          </p:nvPr>
        </p:nvSpPr>
        <p:spPr>
          <a:xfrm>
            <a:off x="838200" y="365125"/>
            <a:ext cx="10515600" cy="752475"/>
          </a:xfrm>
        </p:spPr>
        <p:txBody>
          <a:bodyPr/>
          <a:lstStyle/>
          <a:p>
            <a:r>
              <a:rPr lang="fr-CH" b="1" dirty="0"/>
              <a:t>Transport et mobilité</a:t>
            </a:r>
          </a:p>
        </p:txBody>
      </p:sp>
      <p:pic>
        <p:nvPicPr>
          <p:cNvPr id="4" name="Image 3">
            <a:extLst>
              <a:ext uri="{FF2B5EF4-FFF2-40B4-BE49-F238E27FC236}">
                <a16:creationId xmlns:a16="http://schemas.microsoft.com/office/drawing/2014/main" id="{7B27033C-2CCC-777E-083C-21274FB9C5E2}"/>
              </a:ext>
            </a:extLst>
          </p:cNvPr>
          <p:cNvPicPr>
            <a:picLocks noChangeAspect="1"/>
          </p:cNvPicPr>
          <p:nvPr/>
        </p:nvPicPr>
        <p:blipFill rotWithShape="1">
          <a:blip r:embed="rId2"/>
          <a:srcRect l="3864" t="18721" r="20606" b="1279"/>
          <a:stretch/>
        </p:blipFill>
        <p:spPr>
          <a:xfrm>
            <a:off x="838200" y="932892"/>
            <a:ext cx="8774545" cy="5227764"/>
          </a:xfrm>
          <a:prstGeom prst="rect">
            <a:avLst/>
          </a:prstGeom>
        </p:spPr>
      </p:pic>
    </p:spTree>
    <p:extLst>
      <p:ext uri="{BB962C8B-B14F-4D97-AF65-F5344CB8AC3E}">
        <p14:creationId xmlns:p14="http://schemas.microsoft.com/office/powerpoint/2010/main" val="1406909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6A4BBA1-42BA-1BD5-4267-D81CB6591769}"/>
              </a:ext>
            </a:extLst>
          </p:cNvPr>
          <p:cNvPicPr>
            <a:picLocks noChangeAspect="1"/>
          </p:cNvPicPr>
          <p:nvPr/>
        </p:nvPicPr>
        <p:blipFill rotWithShape="1">
          <a:blip r:embed="rId2"/>
          <a:srcRect l="4545" t="10640" r="6591"/>
          <a:stretch/>
        </p:blipFill>
        <p:spPr>
          <a:xfrm>
            <a:off x="720436" y="364836"/>
            <a:ext cx="10280073" cy="5823528"/>
          </a:xfrm>
          <a:prstGeom prst="rect">
            <a:avLst/>
          </a:prstGeom>
        </p:spPr>
      </p:pic>
    </p:spTree>
    <p:extLst>
      <p:ext uri="{BB962C8B-B14F-4D97-AF65-F5344CB8AC3E}">
        <p14:creationId xmlns:p14="http://schemas.microsoft.com/office/powerpoint/2010/main" val="2366588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505781-C634-1A09-D625-4DA4E554F3BC}"/>
              </a:ext>
            </a:extLst>
          </p:cNvPr>
          <p:cNvPicPr>
            <a:picLocks noChangeAspect="1"/>
          </p:cNvPicPr>
          <p:nvPr/>
        </p:nvPicPr>
        <p:blipFill rotWithShape="1">
          <a:blip r:embed="rId2"/>
          <a:srcRect l="6818" t="11448" r="6970" b="12997"/>
          <a:stretch/>
        </p:blipFill>
        <p:spPr>
          <a:xfrm>
            <a:off x="471054" y="489527"/>
            <a:ext cx="10579567" cy="5421746"/>
          </a:xfrm>
          <a:prstGeom prst="rect">
            <a:avLst/>
          </a:prstGeom>
        </p:spPr>
      </p:pic>
    </p:spTree>
    <p:extLst>
      <p:ext uri="{BB962C8B-B14F-4D97-AF65-F5344CB8AC3E}">
        <p14:creationId xmlns:p14="http://schemas.microsoft.com/office/powerpoint/2010/main" val="1069722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8DAC419-E097-593F-FC0A-72C7C9729735}"/>
              </a:ext>
            </a:extLst>
          </p:cNvPr>
          <p:cNvSpPr>
            <a:spLocks noGrp="1"/>
          </p:cNvSpPr>
          <p:nvPr>
            <p:ph idx="1"/>
          </p:nvPr>
        </p:nvSpPr>
        <p:spPr>
          <a:xfrm>
            <a:off x="590550" y="674687"/>
            <a:ext cx="10515600" cy="5508625"/>
          </a:xfrm>
        </p:spPr>
        <p:txBody>
          <a:bodyPr/>
          <a:lstStyle/>
          <a:p>
            <a:pPr marL="0" indent="0">
              <a:buNone/>
            </a:pPr>
            <a:r>
              <a:rPr lang="fr-CH" sz="3200" b="0" i="0" u="none" strike="noStrike" baseline="0" dirty="0">
                <a:solidFill>
                  <a:srgbClr val="005197"/>
                </a:solidFill>
                <a:latin typeface="Georgia Pro" panose="020F0502020204030204" pitchFamily="18" charset="0"/>
              </a:rPr>
              <a:t>Ambitions 2025</a:t>
            </a:r>
          </a:p>
          <a:p>
            <a:r>
              <a:rPr lang="fr-FR" sz="2000" b="1" i="0" u="none" strike="noStrike" baseline="0" dirty="0">
                <a:solidFill>
                  <a:srgbClr val="000000"/>
                </a:solidFill>
                <a:latin typeface="Arial" panose="020B0604020202020204" pitchFamily="34" charset="0"/>
              </a:rPr>
              <a:t>Renforcer l’attractivité de l’offre régionale </a:t>
            </a:r>
            <a:r>
              <a:rPr lang="fr-FR" sz="2000" b="0" i="0" u="none" strike="noStrike" baseline="0" dirty="0">
                <a:solidFill>
                  <a:srgbClr val="000000"/>
                </a:solidFill>
                <a:latin typeface="Arial" panose="020B0604020202020204" pitchFamily="34" charset="0"/>
              </a:rPr>
              <a:t>=&gt;prolongement de la ligne 54 à Epalinges, Croisettes et nouveau concept des lignes 56/58</a:t>
            </a:r>
          </a:p>
          <a:p>
            <a:r>
              <a:rPr lang="fr-FR" sz="2000" b="1" i="0" u="none" strike="noStrike" baseline="0" dirty="0">
                <a:solidFill>
                  <a:schemeClr val="bg2">
                    <a:lumMod val="75000"/>
                  </a:schemeClr>
                </a:solidFill>
                <a:latin typeface="Arial" panose="020B0604020202020204" pitchFamily="34" charset="0"/>
              </a:rPr>
              <a:t>Arrivée du Campus RTS à l’EPFL </a:t>
            </a:r>
            <a:r>
              <a:rPr lang="fr-FR" sz="2000" b="0" i="0" u="none" strike="noStrike" baseline="0" dirty="0">
                <a:solidFill>
                  <a:schemeClr val="bg2">
                    <a:lumMod val="75000"/>
                  </a:schemeClr>
                </a:solidFill>
                <a:latin typeface="Arial" panose="020B0604020202020204" pitchFamily="34" charset="0"/>
              </a:rPr>
              <a:t>=&gt; développement progressif de la ligne 1</a:t>
            </a:r>
          </a:p>
          <a:p>
            <a:r>
              <a:rPr lang="fr-FR" sz="2000" b="1" i="0" u="none" strike="noStrike" baseline="0" dirty="0">
                <a:solidFill>
                  <a:schemeClr val="bg2">
                    <a:lumMod val="75000"/>
                  </a:schemeClr>
                </a:solidFill>
                <a:latin typeface="Arial" panose="020B0604020202020204" pitchFamily="34" charset="0"/>
              </a:rPr>
              <a:t>Livraison des derniers bâtiments de l’étape 1 des Plaines-du-Loup </a:t>
            </a:r>
            <a:r>
              <a:rPr lang="fr-FR" sz="2000" b="0" i="0" u="none" strike="noStrike" baseline="0" dirty="0">
                <a:solidFill>
                  <a:schemeClr val="bg2">
                    <a:lumMod val="75000"/>
                  </a:schemeClr>
                </a:solidFill>
                <a:latin typeface="Arial" panose="020B0604020202020204" pitchFamily="34" charset="0"/>
              </a:rPr>
              <a:t>=&gt; développement </a:t>
            </a:r>
            <a:r>
              <a:rPr lang="fr-FR" sz="2000" b="0" i="0" u="none" strike="noStrike" baseline="0" dirty="0" err="1">
                <a:solidFill>
                  <a:schemeClr val="bg2">
                    <a:lumMod val="75000"/>
                  </a:schemeClr>
                </a:solidFill>
                <a:latin typeface="Arial" panose="020B0604020202020204" pitchFamily="34" charset="0"/>
              </a:rPr>
              <a:t>progressifde</a:t>
            </a:r>
            <a:r>
              <a:rPr lang="fr-FR" sz="2000" b="0" i="0" u="none" strike="noStrike" baseline="0" dirty="0">
                <a:solidFill>
                  <a:schemeClr val="bg2">
                    <a:lumMod val="75000"/>
                  </a:schemeClr>
                </a:solidFill>
                <a:latin typeface="Arial" panose="020B0604020202020204" pitchFamily="34" charset="0"/>
              </a:rPr>
              <a:t> la ligne 20</a:t>
            </a:r>
          </a:p>
          <a:p>
            <a:r>
              <a:rPr lang="fr-FR" sz="2000" b="1" i="0" u="none" strike="noStrike" baseline="0" dirty="0">
                <a:solidFill>
                  <a:schemeClr val="bg2">
                    <a:lumMod val="75000"/>
                  </a:schemeClr>
                </a:solidFill>
                <a:latin typeface="Arial" panose="020B0604020202020204" pitchFamily="34" charset="0"/>
              </a:rPr>
              <a:t>Répondre aux problèmes de saturation et de sécurité sur le m2 </a:t>
            </a:r>
            <a:r>
              <a:rPr lang="fr-FR" sz="2000" b="0" i="0" u="none" strike="noStrike" baseline="0" dirty="0">
                <a:solidFill>
                  <a:schemeClr val="bg2">
                    <a:lumMod val="75000"/>
                  </a:schemeClr>
                </a:solidFill>
                <a:latin typeface="Arial" panose="020B0604020202020204" pitchFamily="34" charset="0"/>
              </a:rPr>
              <a:t>=&gt; mise en place progressive de lignes bus complémentaires</a:t>
            </a:r>
          </a:p>
          <a:p>
            <a:r>
              <a:rPr lang="fr-FR" sz="2000" b="1" i="0" u="none" strike="noStrike" baseline="0" dirty="0">
                <a:solidFill>
                  <a:srgbClr val="000000"/>
                </a:solidFill>
                <a:latin typeface="Arial" panose="020B0604020202020204" pitchFamily="34" charset="0"/>
              </a:rPr>
              <a:t>Accompagner la nouvelle offre ferroviaire de Renens</a:t>
            </a:r>
            <a:r>
              <a:rPr lang="fr-FR" sz="2000" b="0" i="0" u="none" strike="noStrike" baseline="0" dirty="0">
                <a:solidFill>
                  <a:srgbClr val="000000"/>
                </a:solidFill>
                <a:latin typeface="Arial" panose="020B0604020202020204" pitchFamily="34" charset="0"/>
              </a:rPr>
              <a:t>=&gt; renforcement du pôle de Renens, gare</a:t>
            </a:r>
          </a:p>
          <a:p>
            <a:r>
              <a:rPr lang="fr-FR" sz="2000" b="1" i="0" u="none" strike="noStrike" baseline="0" dirty="0">
                <a:solidFill>
                  <a:schemeClr val="bg2">
                    <a:lumMod val="75000"/>
                  </a:schemeClr>
                </a:solidFill>
                <a:latin typeface="Arial" panose="020B0604020202020204" pitchFamily="34" charset="0"/>
              </a:rPr>
              <a:t>Améliorer le lien interne au bassin de vie Villars-Ste-Croix –Bussigny </a:t>
            </a:r>
            <a:r>
              <a:rPr lang="fr-FR" sz="2000" b="0" i="0" u="none" strike="noStrike" baseline="0" dirty="0">
                <a:solidFill>
                  <a:schemeClr val="bg2">
                    <a:lumMod val="75000"/>
                  </a:schemeClr>
                </a:solidFill>
                <a:latin typeface="Arial" panose="020B0604020202020204" pitchFamily="34" charset="0"/>
              </a:rPr>
              <a:t>=&gt; développement </a:t>
            </a:r>
            <a:r>
              <a:rPr lang="fr-FR" sz="2000" b="0" i="0" u="none" strike="noStrike" baseline="0" dirty="0" err="1">
                <a:solidFill>
                  <a:schemeClr val="bg2">
                    <a:lumMod val="75000"/>
                  </a:schemeClr>
                </a:solidFill>
                <a:latin typeface="Arial" panose="020B0604020202020204" pitchFamily="34" charset="0"/>
              </a:rPr>
              <a:t>progressifet</a:t>
            </a:r>
            <a:r>
              <a:rPr lang="fr-FR" sz="2000" b="0" i="0" u="none" strike="noStrike" baseline="0" dirty="0">
                <a:solidFill>
                  <a:schemeClr val="bg2">
                    <a:lumMod val="75000"/>
                  </a:schemeClr>
                </a:solidFill>
                <a:latin typeface="Arial" panose="020B0604020202020204" pitchFamily="34" charset="0"/>
              </a:rPr>
              <a:t> prolongement de la ligne 35</a:t>
            </a:r>
          </a:p>
          <a:p>
            <a:pPr marL="0" indent="0">
              <a:buNone/>
            </a:pPr>
            <a:endParaRPr lang="fr-CH" dirty="0"/>
          </a:p>
        </p:txBody>
      </p:sp>
    </p:spTree>
    <p:extLst>
      <p:ext uri="{BB962C8B-B14F-4D97-AF65-F5344CB8AC3E}">
        <p14:creationId xmlns:p14="http://schemas.microsoft.com/office/powerpoint/2010/main" val="2712921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BCA262A-67E2-8AD5-E814-B831171B860D}"/>
              </a:ext>
            </a:extLst>
          </p:cNvPr>
          <p:cNvSpPr txBox="1"/>
          <p:nvPr/>
        </p:nvSpPr>
        <p:spPr>
          <a:xfrm>
            <a:off x="559593" y="542315"/>
            <a:ext cx="10194131" cy="4093428"/>
          </a:xfrm>
          <a:prstGeom prst="rect">
            <a:avLst/>
          </a:prstGeom>
          <a:noFill/>
        </p:spPr>
        <p:txBody>
          <a:bodyPr wrap="square">
            <a:spAutoFit/>
          </a:bodyPr>
          <a:lstStyle/>
          <a:p>
            <a:pPr algn="l"/>
            <a:r>
              <a:rPr lang="fr-FR" sz="2000" b="1" i="0" u="none" strike="noStrike" baseline="0" dirty="0">
                <a:solidFill>
                  <a:srgbClr val="0A2B31"/>
                </a:solidFill>
                <a:latin typeface="Century Gothic" panose="020B0502020202020204" pitchFamily="34" charset="0"/>
              </a:rPr>
              <a:t>Stratégie mobilité du PALM 2025</a:t>
            </a:r>
          </a:p>
          <a:p>
            <a:pPr algn="l"/>
            <a:r>
              <a:rPr lang="fr-FR" sz="2000" b="1" i="0" u="none" strike="noStrike" baseline="0" dirty="0">
                <a:solidFill>
                  <a:srgbClr val="5495B5"/>
                </a:solidFill>
                <a:latin typeface="Century Gothic" panose="020B0502020202020204" pitchFamily="34" charset="0"/>
              </a:rPr>
              <a:t>Un concept qui repose sur 2 stratégies complémentaires :</a:t>
            </a:r>
          </a:p>
          <a:p>
            <a:pPr algn="l"/>
            <a:r>
              <a:rPr lang="fr-FR" sz="2000" b="0" i="0" u="none" strike="noStrike" baseline="0" dirty="0">
                <a:solidFill>
                  <a:srgbClr val="000000"/>
                </a:solidFill>
                <a:latin typeface="ArialMT"/>
              </a:rPr>
              <a:t>• </a:t>
            </a:r>
            <a:r>
              <a:rPr lang="fr-FR" sz="2000" b="1" i="0" u="none" strike="noStrike" baseline="0" dirty="0">
                <a:solidFill>
                  <a:srgbClr val="000000"/>
                </a:solidFill>
                <a:latin typeface="Century Gothic" panose="020B0502020202020204" pitchFamily="34" charset="0"/>
              </a:rPr>
              <a:t>Report modal </a:t>
            </a:r>
            <a:r>
              <a:rPr lang="fr-FR" sz="2000" b="0" i="0" u="none" strike="noStrike" baseline="0" dirty="0">
                <a:solidFill>
                  <a:srgbClr val="000000"/>
                </a:solidFill>
                <a:latin typeface="Century Gothic" panose="020B0502020202020204" pitchFamily="34" charset="0"/>
              </a:rPr>
              <a:t>vers les transports publics et la mobilité active, en développant l’offre TP et les infrastructures pour la marche, le vélo &gt;&gt; Objectif 2050 de part modale TIM</a:t>
            </a:r>
          </a:p>
          <a:p>
            <a:pPr algn="l"/>
            <a:r>
              <a:rPr lang="fr-FR" sz="2000" b="0" i="0" u="none" strike="noStrike" baseline="0" dirty="0">
                <a:solidFill>
                  <a:srgbClr val="000000"/>
                </a:solidFill>
                <a:latin typeface="ArialMT"/>
              </a:rPr>
              <a:t>• </a:t>
            </a:r>
            <a:r>
              <a:rPr lang="fr-FR" sz="2000" b="1" i="0" u="none" strike="noStrike" baseline="0" dirty="0">
                <a:solidFill>
                  <a:srgbClr val="000000"/>
                </a:solidFill>
                <a:latin typeface="Century Gothic" panose="020B0502020202020204" pitchFamily="34" charset="0"/>
              </a:rPr>
              <a:t>Report spatial </a:t>
            </a:r>
            <a:r>
              <a:rPr lang="fr-FR" sz="2000" b="0" i="0" u="none" strike="noStrike" baseline="0" dirty="0">
                <a:solidFill>
                  <a:srgbClr val="000000"/>
                </a:solidFill>
                <a:latin typeface="Century Gothic" panose="020B0502020202020204" pitchFamily="34" charset="0"/>
              </a:rPr>
              <a:t>d’une part du trafic motorisé sur l’autoroute, avec la mise en place d’une accessibilité « par poches »</a:t>
            </a:r>
          </a:p>
          <a:p>
            <a:pPr algn="l"/>
            <a:r>
              <a:rPr lang="fr-FR" sz="2000" b="1" i="0" u="none" strike="noStrike" baseline="0" dirty="0">
                <a:solidFill>
                  <a:srgbClr val="5495B5"/>
                </a:solidFill>
                <a:latin typeface="Century Gothic" panose="020B0502020202020204" pitchFamily="34" charset="0"/>
              </a:rPr>
              <a:t>Un élargissement au périmètre </a:t>
            </a:r>
            <a:r>
              <a:rPr lang="fr-FR" sz="2000" b="1" i="0" u="none" strike="noStrike" baseline="0" dirty="0" err="1">
                <a:solidFill>
                  <a:srgbClr val="5495B5"/>
                </a:solidFill>
                <a:latin typeface="Century Gothic" panose="020B0502020202020204" pitchFamily="34" charset="0"/>
              </a:rPr>
              <a:t>VACo</a:t>
            </a:r>
            <a:r>
              <a:rPr lang="fr-FR" sz="2000" b="1" i="0" u="none" strike="noStrike" baseline="0" dirty="0">
                <a:solidFill>
                  <a:srgbClr val="5495B5"/>
                </a:solidFill>
                <a:latin typeface="Century Gothic" panose="020B0502020202020204" pitchFamily="34" charset="0"/>
              </a:rPr>
              <a:t> qui ouvre des perspectives et accentue certains enjeux</a:t>
            </a:r>
          </a:p>
          <a:p>
            <a:pPr algn="l"/>
            <a:r>
              <a:rPr lang="fr-FR" sz="2000" b="0" i="0" u="none" strike="noStrike" baseline="0" dirty="0">
                <a:solidFill>
                  <a:srgbClr val="000000"/>
                </a:solidFill>
                <a:latin typeface="ArialMT"/>
              </a:rPr>
              <a:t>• </a:t>
            </a:r>
            <a:r>
              <a:rPr lang="fr-FR" sz="2000" b="1" i="0" u="none" strike="noStrike" baseline="0" dirty="0">
                <a:solidFill>
                  <a:srgbClr val="000000"/>
                </a:solidFill>
                <a:latin typeface="Century Gothic" panose="020B0502020202020204" pitchFamily="34" charset="0"/>
              </a:rPr>
              <a:t>Préserver le </a:t>
            </a:r>
            <a:r>
              <a:rPr lang="fr-FR" sz="2000" b="1" i="0" u="none" strike="noStrike" baseline="0" dirty="0" err="1">
                <a:solidFill>
                  <a:srgbClr val="000000"/>
                </a:solidFill>
                <a:latin typeface="Century Gothic" panose="020B0502020202020204" pitchFamily="34" charset="0"/>
              </a:rPr>
              <a:t>coeur</a:t>
            </a:r>
            <a:r>
              <a:rPr lang="fr-FR" sz="2000" b="1" i="0" u="none" strike="noStrike" baseline="0" dirty="0">
                <a:solidFill>
                  <a:srgbClr val="000000"/>
                </a:solidFill>
                <a:latin typeface="Century Gothic" panose="020B0502020202020204" pitchFamily="34" charset="0"/>
              </a:rPr>
              <a:t> d’agglomération </a:t>
            </a:r>
            <a:r>
              <a:rPr lang="fr-FR" sz="2000" b="0" i="0" u="none" strike="noStrike" baseline="0" dirty="0">
                <a:solidFill>
                  <a:srgbClr val="000000"/>
                </a:solidFill>
                <a:latin typeface="Century Gothic" panose="020B0502020202020204" pitchFamily="34" charset="0"/>
              </a:rPr>
              <a:t>du trafic motorisé lié à sa couronne en favorisant le report modal (liaisons TP et cyclables vers le </a:t>
            </a:r>
            <a:r>
              <a:rPr lang="fr-FR" sz="2000" b="0" i="0" u="none" strike="noStrike" baseline="0" dirty="0" err="1">
                <a:solidFill>
                  <a:srgbClr val="000000"/>
                </a:solidFill>
                <a:latin typeface="Century Gothic" panose="020B0502020202020204" pitchFamily="34" charset="0"/>
              </a:rPr>
              <a:t>coeur</a:t>
            </a:r>
            <a:r>
              <a:rPr lang="fr-FR" sz="2000" b="0" i="0" u="none" strike="noStrike" baseline="0" dirty="0">
                <a:solidFill>
                  <a:srgbClr val="000000"/>
                </a:solidFill>
                <a:latin typeface="Century Gothic" panose="020B0502020202020204" pitchFamily="34" charset="0"/>
              </a:rPr>
              <a:t>, rabattement sur les interfaces) ou en réduisant la longueur et le besoin de déplacement</a:t>
            </a:r>
          </a:p>
          <a:p>
            <a:pPr algn="l"/>
            <a:r>
              <a:rPr lang="fr-FR" sz="2000" b="0" i="0" u="none" strike="noStrike" baseline="0" dirty="0">
                <a:solidFill>
                  <a:srgbClr val="000000"/>
                </a:solidFill>
                <a:latin typeface="ArialMT"/>
              </a:rPr>
              <a:t>• </a:t>
            </a:r>
            <a:r>
              <a:rPr lang="fr-FR" sz="2000" b="1" i="0" u="none" strike="noStrike" baseline="0" dirty="0">
                <a:solidFill>
                  <a:srgbClr val="000000"/>
                </a:solidFill>
                <a:latin typeface="Century Gothic" panose="020B0502020202020204" pitchFamily="34" charset="0"/>
              </a:rPr>
              <a:t>Développement urbain </a:t>
            </a:r>
            <a:r>
              <a:rPr lang="fr-FR" sz="2000" b="0" i="0" u="none" strike="noStrike" baseline="0" dirty="0">
                <a:solidFill>
                  <a:srgbClr val="000000"/>
                </a:solidFill>
                <a:latin typeface="Century Gothic" panose="020B0502020202020204" pitchFamily="34" charset="0"/>
              </a:rPr>
              <a:t>à l’intérieur du </a:t>
            </a:r>
            <a:r>
              <a:rPr lang="fr-FR" sz="2000" b="0" i="0" u="none" strike="noStrike" baseline="0" dirty="0" err="1">
                <a:solidFill>
                  <a:srgbClr val="000000"/>
                </a:solidFill>
                <a:latin typeface="Century Gothic" panose="020B0502020202020204" pitchFamily="34" charset="0"/>
              </a:rPr>
              <a:t>coeur</a:t>
            </a:r>
            <a:r>
              <a:rPr lang="fr-FR" sz="2000" b="0" i="0" u="none" strike="noStrike" baseline="0" dirty="0">
                <a:solidFill>
                  <a:srgbClr val="000000"/>
                </a:solidFill>
                <a:latin typeface="Century Gothic" panose="020B0502020202020204" pitchFamily="34" charset="0"/>
              </a:rPr>
              <a:t> d’agglomération</a:t>
            </a:r>
            <a:endParaRPr lang="fr-CH" sz="2000" dirty="0"/>
          </a:p>
        </p:txBody>
      </p:sp>
      <p:sp>
        <p:nvSpPr>
          <p:cNvPr id="6" name="Rectangle 5">
            <a:extLst>
              <a:ext uri="{FF2B5EF4-FFF2-40B4-BE49-F238E27FC236}">
                <a16:creationId xmlns:a16="http://schemas.microsoft.com/office/drawing/2014/main" id="{F05C95D8-9A6D-0A22-8EF0-ADD80F1939DC}"/>
              </a:ext>
            </a:extLst>
          </p:cNvPr>
          <p:cNvSpPr/>
          <p:nvPr/>
        </p:nvSpPr>
        <p:spPr>
          <a:xfrm>
            <a:off x="559593" y="3343275"/>
            <a:ext cx="10194131" cy="9144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ZoneTexte 16">
            <a:extLst>
              <a:ext uri="{FF2B5EF4-FFF2-40B4-BE49-F238E27FC236}">
                <a16:creationId xmlns:a16="http://schemas.microsoft.com/office/drawing/2014/main" id="{1EBE5711-BF0D-08DA-FA4C-AF6FEFF095B2}"/>
              </a:ext>
            </a:extLst>
          </p:cNvPr>
          <p:cNvSpPr txBox="1"/>
          <p:nvPr/>
        </p:nvSpPr>
        <p:spPr>
          <a:xfrm>
            <a:off x="559593" y="4763036"/>
            <a:ext cx="10601325" cy="1323439"/>
          </a:xfrm>
          <a:prstGeom prst="rect">
            <a:avLst/>
          </a:prstGeom>
          <a:noFill/>
        </p:spPr>
        <p:txBody>
          <a:bodyPr wrap="square" rtlCol="0">
            <a:spAutoFit/>
          </a:bodyPr>
          <a:lstStyle/>
          <a:p>
            <a:r>
              <a:rPr lang="fr-CH" sz="2000" dirty="0">
                <a:solidFill>
                  <a:srgbClr val="FF0000"/>
                </a:solidFill>
              </a:rPr>
              <a:t>Suite à la lecture des documents du PALM fourni par le SDNL, la Municipalité a transmis son mécontentement de ne pas être intégrée aux décisions prises dans le cadre de ce projet. Nous avons l'impression que les villes cherchent à déplacer le problème de la circulation au cœur de leur agglomération sur les communes périphériques.</a:t>
            </a:r>
          </a:p>
        </p:txBody>
      </p:sp>
      <p:cxnSp>
        <p:nvCxnSpPr>
          <p:cNvPr id="19" name="Connecteur : en angle 18">
            <a:extLst>
              <a:ext uri="{FF2B5EF4-FFF2-40B4-BE49-F238E27FC236}">
                <a16:creationId xmlns:a16="http://schemas.microsoft.com/office/drawing/2014/main" id="{DDCF4FB2-D9B2-618F-2DB1-00F112EDF511}"/>
              </a:ext>
            </a:extLst>
          </p:cNvPr>
          <p:cNvCxnSpPr>
            <a:cxnSpLocks/>
            <a:stCxn id="6" idx="3"/>
          </p:cNvCxnSpPr>
          <p:nvPr/>
        </p:nvCxnSpPr>
        <p:spPr>
          <a:xfrm>
            <a:off x="10753724" y="3800475"/>
            <a:ext cx="504826" cy="1209675"/>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540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588FE6-0C6A-5ED0-1BBE-9D79CB87BD18}"/>
              </a:ext>
            </a:extLst>
          </p:cNvPr>
          <p:cNvPicPr>
            <a:picLocks noChangeAspect="1"/>
          </p:cNvPicPr>
          <p:nvPr/>
        </p:nvPicPr>
        <p:blipFill rotWithShape="1">
          <a:blip r:embed="rId2"/>
          <a:srcRect l="16701" t="12371" r="17886" b="8728"/>
          <a:stretch/>
        </p:blipFill>
        <p:spPr>
          <a:xfrm>
            <a:off x="1168924" y="329936"/>
            <a:ext cx="8748074" cy="5935455"/>
          </a:xfrm>
          <a:prstGeom prst="rect">
            <a:avLst/>
          </a:prstGeom>
        </p:spPr>
      </p:pic>
    </p:spTree>
    <p:extLst>
      <p:ext uri="{BB962C8B-B14F-4D97-AF65-F5344CB8AC3E}">
        <p14:creationId xmlns:p14="http://schemas.microsoft.com/office/powerpoint/2010/main" val="144326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56A44-5B54-0A7D-2D2B-DF1AB72EFB0E}"/>
              </a:ext>
            </a:extLst>
          </p:cNvPr>
          <p:cNvSpPr>
            <a:spLocks noGrp="1"/>
          </p:cNvSpPr>
          <p:nvPr>
            <p:ph type="title"/>
          </p:nvPr>
        </p:nvSpPr>
        <p:spPr>
          <a:xfrm>
            <a:off x="838200" y="365126"/>
            <a:ext cx="10515600" cy="630918"/>
          </a:xfrm>
        </p:spPr>
        <p:txBody>
          <a:bodyPr/>
          <a:lstStyle/>
          <a:p>
            <a:r>
              <a:rPr lang="fr-CH" b="1" dirty="0"/>
              <a:t>Service des eaux</a:t>
            </a:r>
          </a:p>
        </p:txBody>
      </p:sp>
      <p:sp>
        <p:nvSpPr>
          <p:cNvPr id="3" name="Espace réservé du contenu 2">
            <a:extLst>
              <a:ext uri="{FF2B5EF4-FFF2-40B4-BE49-F238E27FC236}">
                <a16:creationId xmlns:a16="http://schemas.microsoft.com/office/drawing/2014/main" id="{068A1D6B-DECE-9D68-46E4-A36471922EF0}"/>
              </a:ext>
            </a:extLst>
          </p:cNvPr>
          <p:cNvSpPr>
            <a:spLocks noGrp="1"/>
          </p:cNvSpPr>
          <p:nvPr>
            <p:ph idx="1"/>
          </p:nvPr>
        </p:nvSpPr>
        <p:spPr>
          <a:xfrm>
            <a:off x="838200" y="1253331"/>
            <a:ext cx="10515600" cy="4351338"/>
          </a:xfrm>
        </p:spPr>
        <p:txBody>
          <a:bodyPr/>
          <a:lstStyle/>
          <a:p>
            <a:pPr marL="0" indent="0">
              <a:buNone/>
            </a:pPr>
            <a:r>
              <a:rPr lang="fr-CH" sz="2000" dirty="0"/>
              <a:t>La reprise de notre réseau d'eau par la ville de Lausanne poursuit son chemin.</a:t>
            </a:r>
          </a:p>
          <a:p>
            <a:pPr marL="0" indent="0">
              <a:buNone/>
            </a:pPr>
            <a:r>
              <a:rPr lang="fr-CH" sz="2000" dirty="0"/>
              <a:t>La date de reprise a été reportée à début 2026. La ville reprenant déjà le réseau de Cugy au début 2025.</a:t>
            </a:r>
          </a:p>
          <a:p>
            <a:pPr marL="0" indent="0">
              <a:buNone/>
            </a:pPr>
            <a:r>
              <a:rPr lang="fr-CH" sz="2000" dirty="0"/>
              <a:t>Un préavis vous sera présenté prochainement.</a:t>
            </a:r>
          </a:p>
        </p:txBody>
      </p:sp>
    </p:spTree>
    <p:extLst>
      <p:ext uri="{BB962C8B-B14F-4D97-AF65-F5344CB8AC3E}">
        <p14:creationId xmlns:p14="http://schemas.microsoft.com/office/powerpoint/2010/main" val="26406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08810-3B04-99DE-7625-5ADE075331DF}"/>
              </a:ext>
            </a:extLst>
          </p:cNvPr>
          <p:cNvSpPr>
            <a:spLocks noGrp="1"/>
          </p:cNvSpPr>
          <p:nvPr>
            <p:ph type="title"/>
          </p:nvPr>
        </p:nvSpPr>
        <p:spPr>
          <a:xfrm>
            <a:off x="838200" y="365125"/>
            <a:ext cx="10515600" cy="848039"/>
          </a:xfrm>
        </p:spPr>
        <p:txBody>
          <a:bodyPr/>
          <a:lstStyle/>
          <a:p>
            <a:r>
              <a:rPr lang="fr-CH" b="1" dirty="0"/>
              <a:t>Police des constructions</a:t>
            </a:r>
          </a:p>
        </p:txBody>
      </p:sp>
      <p:pic>
        <p:nvPicPr>
          <p:cNvPr id="1028" name="Picture 4" descr="Installation d'une pompe à chaleur : où la placer ? | Vaillant">
            <a:extLst>
              <a:ext uri="{FF2B5EF4-FFF2-40B4-BE49-F238E27FC236}">
                <a16:creationId xmlns:a16="http://schemas.microsoft.com/office/drawing/2014/main" id="{9F5900AB-E897-ABFA-C4B6-129FA9C550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864"/>
          <a:stretch/>
        </p:blipFill>
        <p:spPr bwMode="auto">
          <a:xfrm>
            <a:off x="7926302" y="1213164"/>
            <a:ext cx="3427498" cy="305446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FA0A197-B5CD-EF36-E263-A6C197499474}"/>
              </a:ext>
            </a:extLst>
          </p:cNvPr>
          <p:cNvSpPr txBox="1"/>
          <p:nvPr/>
        </p:nvSpPr>
        <p:spPr>
          <a:xfrm>
            <a:off x="838200" y="1213164"/>
            <a:ext cx="6566807" cy="4955203"/>
          </a:xfrm>
          <a:prstGeom prst="rect">
            <a:avLst/>
          </a:prstGeom>
          <a:noFill/>
        </p:spPr>
        <p:txBody>
          <a:bodyPr wrap="square" rtlCol="0">
            <a:spAutoFit/>
          </a:bodyPr>
          <a:lstStyle/>
          <a:p>
            <a:pPr algn="just"/>
            <a:r>
              <a:rPr lang="fr-CH" sz="2000" dirty="0"/>
              <a:t>La nouvelle réglementation concernant les pompes à chaleur est rentrée en vigueur au mois de janvier 2024.</a:t>
            </a:r>
          </a:p>
          <a:p>
            <a:pPr algn="just"/>
            <a:endParaRPr lang="fr-CH" sz="2000" dirty="0"/>
          </a:p>
          <a:p>
            <a:pPr algn="just"/>
            <a:r>
              <a:rPr lang="fr-CH" sz="2000" dirty="0"/>
              <a:t>Dès maintenant, les demandes pour ce genre d'installation ne sont plus soumises à une mise à l'enquête. Une simple autorisation, que vous retrouverez en ligne sur le site de la commune, suffit. </a:t>
            </a:r>
          </a:p>
          <a:p>
            <a:pPr algn="just"/>
            <a:endParaRPr lang="fr-CH" sz="2000" dirty="0"/>
          </a:p>
          <a:p>
            <a:pPr algn="just"/>
            <a:r>
              <a:rPr lang="fr-CH" sz="2000" dirty="0"/>
              <a:t>Il n'en reste pas moins que des exigences légales restent de mise quant à la puissance, les distances d'installation,…</a:t>
            </a:r>
          </a:p>
          <a:p>
            <a:pPr algn="just"/>
            <a:endParaRPr lang="fr-CH" sz="2000" dirty="0"/>
          </a:p>
          <a:p>
            <a:pPr algn="just"/>
            <a:r>
              <a:rPr lang="fr-CH" sz="2000" dirty="0"/>
              <a:t>Il reste indispensable de remplir ces formulaires pour bénéficier des subventions cantonales et que nous puissions référencer l'habitation pour les mesures énergétiques.</a:t>
            </a:r>
          </a:p>
          <a:p>
            <a:endParaRPr lang="fr-CH" dirty="0"/>
          </a:p>
          <a:p>
            <a:r>
              <a:rPr lang="fr-CH" dirty="0"/>
              <a:t> </a:t>
            </a:r>
          </a:p>
        </p:txBody>
      </p:sp>
    </p:spTree>
    <p:extLst>
      <p:ext uri="{BB962C8B-B14F-4D97-AF65-F5344CB8AC3E}">
        <p14:creationId xmlns:p14="http://schemas.microsoft.com/office/powerpoint/2010/main" val="94419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CAAF133-0F60-46FB-E1B0-5BCCB99663F8}"/>
              </a:ext>
            </a:extLst>
          </p:cNvPr>
          <p:cNvSpPr>
            <a:spLocks noGrp="1"/>
          </p:cNvSpPr>
          <p:nvPr>
            <p:ph idx="1"/>
          </p:nvPr>
        </p:nvSpPr>
        <p:spPr>
          <a:xfrm>
            <a:off x="830036" y="1172481"/>
            <a:ext cx="6689271" cy="4351338"/>
          </a:xfrm>
        </p:spPr>
        <p:txBody>
          <a:bodyPr/>
          <a:lstStyle/>
          <a:p>
            <a:pPr marL="0" indent="0" algn="just">
              <a:buNone/>
            </a:pPr>
            <a:r>
              <a:rPr lang="fr-CH" sz="2000" dirty="0"/>
              <a:t>Le chantier de Monsieur Girardet, situé au chemin du Bugnon avait été arrêté par nos soins pour non-respect de l'autorisation donnée suite à la mise à l'enquête.</a:t>
            </a:r>
          </a:p>
          <a:p>
            <a:pPr marL="0" indent="0" algn="just">
              <a:buNone/>
            </a:pPr>
            <a:endParaRPr lang="fr-CH" sz="2000" dirty="0"/>
          </a:p>
          <a:p>
            <a:pPr marL="0" indent="0" algn="just">
              <a:buNone/>
            </a:pPr>
            <a:r>
              <a:rPr lang="fr-CH" sz="2000" dirty="0"/>
              <a:t>Son recours auprès du Tribunal cantonal n'a pas abouti et le chantier restera en l'état jusqu'à la fin de la zone réservée.</a:t>
            </a:r>
          </a:p>
        </p:txBody>
      </p:sp>
      <p:pic>
        <p:nvPicPr>
          <p:cNvPr id="1026" name="Picture 2" descr="Symbole de la justice - aNiamey Photos">
            <a:extLst>
              <a:ext uri="{FF2B5EF4-FFF2-40B4-BE49-F238E27FC236}">
                <a16:creationId xmlns:a16="http://schemas.microsoft.com/office/drawing/2014/main" id="{CF02A2B7-E834-3C8E-215A-AADF5C4B0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327" y="1524288"/>
            <a:ext cx="3611418" cy="325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88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7E79E3-D774-2732-FC33-8461294290E0}"/>
              </a:ext>
            </a:extLst>
          </p:cNvPr>
          <p:cNvSpPr>
            <a:spLocks noGrp="1"/>
          </p:cNvSpPr>
          <p:nvPr>
            <p:ph type="title"/>
          </p:nvPr>
        </p:nvSpPr>
        <p:spPr>
          <a:xfrm>
            <a:off x="676275" y="365124"/>
            <a:ext cx="10515600" cy="1325563"/>
          </a:xfrm>
        </p:spPr>
        <p:txBody>
          <a:bodyPr/>
          <a:lstStyle/>
          <a:p>
            <a:r>
              <a:rPr lang="fr-CH" b="1" dirty="0"/>
              <a:t>Routes</a:t>
            </a:r>
          </a:p>
        </p:txBody>
      </p:sp>
      <p:sp>
        <p:nvSpPr>
          <p:cNvPr id="4" name="ZoneTexte 3">
            <a:extLst>
              <a:ext uri="{FF2B5EF4-FFF2-40B4-BE49-F238E27FC236}">
                <a16:creationId xmlns:a16="http://schemas.microsoft.com/office/drawing/2014/main" id="{90CE329D-77C7-F46E-A5C5-86CF068321F3}"/>
              </a:ext>
            </a:extLst>
          </p:cNvPr>
          <p:cNvSpPr txBox="1"/>
          <p:nvPr/>
        </p:nvSpPr>
        <p:spPr>
          <a:xfrm>
            <a:off x="676275" y="1027906"/>
            <a:ext cx="10677525" cy="1754326"/>
          </a:xfrm>
          <a:prstGeom prst="rect">
            <a:avLst/>
          </a:prstGeom>
          <a:noFill/>
        </p:spPr>
        <p:txBody>
          <a:bodyPr wrap="square" rtlCol="0">
            <a:spAutoFit/>
          </a:bodyPr>
          <a:lstStyle/>
          <a:p>
            <a:pPr algn="just"/>
            <a:r>
              <a:rPr lang="fr-CH" dirty="0"/>
              <a:t>Les travaux pour la réfection de la route de Cugy avancent, malgré l'absence de l'étude bruit demandée au canton.</a:t>
            </a:r>
          </a:p>
          <a:p>
            <a:pPr algn="just"/>
            <a:endParaRPr lang="fr-CH" dirty="0"/>
          </a:p>
          <a:p>
            <a:pPr algn="just"/>
            <a:r>
              <a:rPr lang="fr-CH" dirty="0"/>
              <a:t>Une commission municipale regroupant plusieurs citoyens qui nous avaient transmis leurs doléances pour cette artère a été créée. Une séance sera prochainement agendée afin de recueillir et imaginer les prochains aménagements.</a:t>
            </a:r>
          </a:p>
        </p:txBody>
      </p:sp>
      <p:pic>
        <p:nvPicPr>
          <p:cNvPr id="6" name="Image 5" descr="Une image contenant carte, capture d’écran&#10;&#10;Description générée automatiquement">
            <a:extLst>
              <a:ext uri="{FF2B5EF4-FFF2-40B4-BE49-F238E27FC236}">
                <a16:creationId xmlns:a16="http://schemas.microsoft.com/office/drawing/2014/main" id="{25793ED2-1DA2-B235-CDFB-34DD38EDA26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3787" t="1754" r="36136" b="-1754"/>
          <a:stretch/>
        </p:blipFill>
        <p:spPr>
          <a:xfrm>
            <a:off x="3332678" y="2610682"/>
            <a:ext cx="8021122" cy="4247318"/>
          </a:xfrm>
          <a:prstGeom prst="rect">
            <a:avLst/>
          </a:prstGeom>
        </p:spPr>
      </p:pic>
      <p:sp>
        <p:nvSpPr>
          <p:cNvPr id="7" name="ZoneTexte 6">
            <a:extLst>
              <a:ext uri="{FF2B5EF4-FFF2-40B4-BE49-F238E27FC236}">
                <a16:creationId xmlns:a16="http://schemas.microsoft.com/office/drawing/2014/main" id="{EBC3968C-B790-ABE1-AC17-6C504E3C490F}"/>
              </a:ext>
            </a:extLst>
          </p:cNvPr>
          <p:cNvSpPr txBox="1"/>
          <p:nvPr/>
        </p:nvSpPr>
        <p:spPr>
          <a:xfrm>
            <a:off x="676275" y="2841171"/>
            <a:ext cx="3863068" cy="2585323"/>
          </a:xfrm>
          <a:prstGeom prst="rect">
            <a:avLst/>
          </a:prstGeom>
          <a:noFill/>
        </p:spPr>
        <p:txBody>
          <a:bodyPr wrap="square" rtlCol="0">
            <a:spAutoFit/>
          </a:bodyPr>
          <a:lstStyle/>
          <a:p>
            <a:r>
              <a:rPr lang="fr-CH" dirty="0"/>
              <a:t>Pour rappel, selon les informations de notre ancien voyer, les ralentisseurs ne sont pas aux normes pour une route comprenant du trafic de voyageur et ne sont pas placés de manière logique, les priorités de droite déclassant une route cantonale au profit de routes communales ne sont pas légales, …</a:t>
            </a:r>
          </a:p>
          <a:p>
            <a:endParaRPr lang="fr-CH" dirty="0"/>
          </a:p>
        </p:txBody>
      </p:sp>
    </p:spTree>
    <p:extLst>
      <p:ext uri="{BB962C8B-B14F-4D97-AF65-F5344CB8AC3E}">
        <p14:creationId xmlns:p14="http://schemas.microsoft.com/office/powerpoint/2010/main" val="3579617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A270A3C-26A8-C8C5-CE1B-22E3C2FF418B}"/>
              </a:ext>
            </a:extLst>
          </p:cNvPr>
          <p:cNvSpPr>
            <a:spLocks noGrp="1"/>
          </p:cNvSpPr>
          <p:nvPr>
            <p:ph idx="1"/>
          </p:nvPr>
        </p:nvSpPr>
        <p:spPr>
          <a:xfrm>
            <a:off x="552450" y="663574"/>
            <a:ext cx="8953500" cy="5108575"/>
          </a:xfrm>
        </p:spPr>
        <p:txBody>
          <a:bodyPr/>
          <a:lstStyle/>
          <a:p>
            <a:pPr marL="0" indent="0">
              <a:buNone/>
            </a:pPr>
            <a:r>
              <a:rPr lang="fr-CH" b="1" dirty="0"/>
              <a:t>Signalisation lumineuse</a:t>
            </a:r>
          </a:p>
          <a:p>
            <a:pPr marL="0" indent="0">
              <a:buNone/>
            </a:pPr>
            <a:endParaRPr lang="fr-CH" sz="2000" dirty="0"/>
          </a:p>
          <a:p>
            <a:pPr marL="0" indent="0" algn="just">
              <a:buNone/>
            </a:pPr>
            <a:r>
              <a:rPr lang="fr-CH" sz="2000" dirty="0"/>
              <a:t>La Municipalité a eu la mauvaise surprise de découvrir que nos mâts de signalisation lumineuse pour le passage des TL étaient alimentés par des batteries et que ces dernières doivent être remplacées environ tous les 3 ans.</a:t>
            </a:r>
          </a:p>
          <a:p>
            <a:pPr marL="0" indent="0" algn="just">
              <a:buNone/>
            </a:pPr>
            <a:r>
              <a:rPr lang="fr-CH" sz="2000" dirty="0"/>
              <a:t>Coût de l'opération ~ 10'000.– CHF, soit entre 30'000.– à 40'000.– CHF tous les dix ans.</a:t>
            </a:r>
          </a:p>
          <a:p>
            <a:pPr marL="0" indent="0" algn="just">
              <a:buNone/>
            </a:pPr>
            <a:r>
              <a:rPr lang="fr-CH" sz="2000" dirty="0"/>
              <a:t>Une offre a été demandée pour rattacher nos installations au réseau d'éclairage public afin d'être alimenté 24/24h :</a:t>
            </a:r>
          </a:p>
          <a:p>
            <a:pPr algn="just"/>
            <a:r>
              <a:rPr lang="fr-CH" sz="2000" dirty="0"/>
              <a:t>La Romande Energie nous propose une solution via une phase du réseau d'éclairage.</a:t>
            </a:r>
          </a:p>
          <a:p>
            <a:pPr algn="just"/>
            <a:r>
              <a:rPr lang="fr-CH" sz="2000" dirty="0"/>
              <a:t>La société Kummler+Matter qui a installé nos installations nous a fait parvenir un devis d'un montant de 220'000.-- CHF qui nous parait aberrant et pour laquelle nous demanderons d'autres offres </a:t>
            </a:r>
          </a:p>
          <a:p>
            <a:pPr marL="0" indent="0">
              <a:buNone/>
            </a:pPr>
            <a:endParaRPr lang="fr-CH" sz="2000" dirty="0"/>
          </a:p>
        </p:txBody>
      </p:sp>
      <p:pic>
        <p:nvPicPr>
          <p:cNvPr id="2050" name="Picture 2" descr="Feux de signalisation : les connaissez-vous tous parfaitement ? | AMV">
            <a:extLst>
              <a:ext uri="{FF2B5EF4-FFF2-40B4-BE49-F238E27FC236}">
                <a16:creationId xmlns:a16="http://schemas.microsoft.com/office/drawing/2014/main" id="{0E00728D-FEB2-3E5F-19F7-C5F5E004B7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06"/>
          <a:stretch/>
        </p:blipFill>
        <p:spPr bwMode="auto">
          <a:xfrm>
            <a:off x="9753600" y="1828800"/>
            <a:ext cx="183832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164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E86D4908-5B57-FB21-6486-23852714FDEF}"/>
              </a:ext>
            </a:extLst>
          </p:cNvPr>
          <p:cNvGraphicFramePr>
            <a:graphicFrameLocks/>
          </p:cNvGraphicFramePr>
          <p:nvPr>
            <p:extLst>
              <p:ext uri="{D42A27DB-BD31-4B8C-83A1-F6EECF244321}">
                <p14:modId xmlns:p14="http://schemas.microsoft.com/office/powerpoint/2010/main" val="2950079943"/>
              </p:ext>
            </p:extLst>
          </p:nvPr>
        </p:nvGraphicFramePr>
        <p:xfrm>
          <a:off x="737692" y="798967"/>
          <a:ext cx="10886958" cy="46512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phique 2">
            <a:extLst>
              <a:ext uri="{FF2B5EF4-FFF2-40B4-BE49-F238E27FC236}">
                <a16:creationId xmlns:a16="http://schemas.microsoft.com/office/drawing/2014/main" id="{9092842B-E963-B812-5170-5D7FE8DFCCAC}"/>
              </a:ext>
            </a:extLst>
          </p:cNvPr>
          <p:cNvGraphicFramePr>
            <a:graphicFrameLocks/>
          </p:cNvGraphicFramePr>
          <p:nvPr>
            <p:extLst>
              <p:ext uri="{D42A27DB-BD31-4B8C-83A1-F6EECF244321}">
                <p14:modId xmlns:p14="http://schemas.microsoft.com/office/powerpoint/2010/main" val="988383842"/>
              </p:ext>
            </p:extLst>
          </p:nvPr>
        </p:nvGraphicFramePr>
        <p:xfrm>
          <a:off x="567350" y="904875"/>
          <a:ext cx="5242900" cy="5010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a:extLst>
              <a:ext uri="{FF2B5EF4-FFF2-40B4-BE49-F238E27FC236}">
                <a16:creationId xmlns:a16="http://schemas.microsoft.com/office/drawing/2014/main" id="{77F93CA2-A16B-FF12-1B58-544DAE5966D8}"/>
              </a:ext>
            </a:extLst>
          </p:cNvPr>
          <p:cNvGraphicFramePr>
            <a:graphicFrameLocks/>
          </p:cNvGraphicFramePr>
          <p:nvPr>
            <p:extLst>
              <p:ext uri="{D42A27DB-BD31-4B8C-83A1-F6EECF244321}">
                <p14:modId xmlns:p14="http://schemas.microsoft.com/office/powerpoint/2010/main" val="2244442681"/>
              </p:ext>
            </p:extLst>
          </p:nvPr>
        </p:nvGraphicFramePr>
        <p:xfrm>
          <a:off x="5810250" y="904875"/>
          <a:ext cx="5644058" cy="46512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671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32A8CA4F-1B15-7D0B-8010-C0F7E50E07C1}"/>
              </a:ext>
            </a:extLst>
          </p:cNvPr>
          <p:cNvGraphicFramePr>
            <a:graphicFrameLocks/>
          </p:cNvGraphicFramePr>
          <p:nvPr>
            <p:extLst>
              <p:ext uri="{D42A27DB-BD31-4B8C-83A1-F6EECF244321}">
                <p14:modId xmlns:p14="http://schemas.microsoft.com/office/powerpoint/2010/main" val="1281484051"/>
              </p:ext>
            </p:extLst>
          </p:nvPr>
        </p:nvGraphicFramePr>
        <p:xfrm>
          <a:off x="590550" y="838200"/>
          <a:ext cx="10953750" cy="5238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767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583C76-2195-7FD9-C792-058A7AEAAE00}"/>
              </a:ext>
            </a:extLst>
          </p:cNvPr>
          <p:cNvPicPr>
            <a:picLocks noChangeAspect="1"/>
          </p:cNvPicPr>
          <p:nvPr/>
        </p:nvPicPr>
        <p:blipFill rotWithShape="1">
          <a:blip r:embed="rId2"/>
          <a:srcRect l="15703" t="32639" r="38906" b="10278"/>
          <a:stretch/>
        </p:blipFill>
        <p:spPr>
          <a:xfrm>
            <a:off x="1114425" y="990600"/>
            <a:ext cx="9153525" cy="4878310"/>
          </a:xfrm>
          <a:prstGeom prst="rect">
            <a:avLst/>
          </a:prstGeom>
        </p:spPr>
      </p:pic>
      <p:sp>
        <p:nvSpPr>
          <p:cNvPr id="7" name="ZoneTexte 6">
            <a:extLst>
              <a:ext uri="{FF2B5EF4-FFF2-40B4-BE49-F238E27FC236}">
                <a16:creationId xmlns:a16="http://schemas.microsoft.com/office/drawing/2014/main" id="{52FA8D76-D8E1-A164-BAA7-1B32543A7509}"/>
              </a:ext>
            </a:extLst>
          </p:cNvPr>
          <p:cNvSpPr txBox="1"/>
          <p:nvPr/>
        </p:nvSpPr>
        <p:spPr>
          <a:xfrm>
            <a:off x="1114425" y="628650"/>
            <a:ext cx="1315168" cy="369332"/>
          </a:xfrm>
          <a:prstGeom prst="rect">
            <a:avLst/>
          </a:prstGeom>
          <a:noFill/>
        </p:spPr>
        <p:txBody>
          <a:bodyPr wrap="none" rtlCol="0">
            <a:spAutoFit/>
          </a:bodyPr>
          <a:lstStyle/>
          <a:p>
            <a:r>
              <a:rPr lang="fr-CH" b="1" u="sng" dirty="0"/>
              <a:t>Rte de Cugy</a:t>
            </a:r>
          </a:p>
        </p:txBody>
      </p:sp>
    </p:spTree>
    <p:extLst>
      <p:ext uri="{BB962C8B-B14F-4D97-AF65-F5344CB8AC3E}">
        <p14:creationId xmlns:p14="http://schemas.microsoft.com/office/powerpoint/2010/main" val="29036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60B0C-0353-FE51-D283-69F87215A12F}"/>
              </a:ext>
            </a:extLst>
          </p:cNvPr>
          <p:cNvSpPr>
            <a:spLocks noGrp="1"/>
          </p:cNvSpPr>
          <p:nvPr>
            <p:ph type="title"/>
          </p:nvPr>
        </p:nvSpPr>
        <p:spPr>
          <a:xfrm>
            <a:off x="838200" y="365125"/>
            <a:ext cx="10515600" cy="798657"/>
          </a:xfrm>
        </p:spPr>
        <p:txBody>
          <a:bodyPr/>
          <a:lstStyle/>
          <a:p>
            <a:r>
              <a:rPr lang="fr-CH" b="1" dirty="0"/>
              <a:t>Services industriels et éclairage public</a:t>
            </a:r>
          </a:p>
        </p:txBody>
      </p:sp>
      <p:pic>
        <p:nvPicPr>
          <p:cNvPr id="5" name="Image 4">
            <a:extLst>
              <a:ext uri="{FF2B5EF4-FFF2-40B4-BE49-F238E27FC236}">
                <a16:creationId xmlns:a16="http://schemas.microsoft.com/office/drawing/2014/main" id="{5342017E-BCA5-998B-134D-5BAB59105A56}"/>
              </a:ext>
            </a:extLst>
          </p:cNvPr>
          <p:cNvPicPr>
            <a:picLocks noChangeAspect="1"/>
          </p:cNvPicPr>
          <p:nvPr/>
        </p:nvPicPr>
        <p:blipFill>
          <a:blip r:embed="rId2"/>
          <a:stretch>
            <a:fillRect/>
          </a:stretch>
        </p:blipFill>
        <p:spPr>
          <a:xfrm>
            <a:off x="321473" y="1126947"/>
            <a:ext cx="5894601" cy="2142778"/>
          </a:xfrm>
          <a:prstGeom prst="rect">
            <a:avLst/>
          </a:prstGeom>
        </p:spPr>
      </p:pic>
      <p:sp>
        <p:nvSpPr>
          <p:cNvPr id="12" name="Rectangle 11">
            <a:extLst>
              <a:ext uri="{FF2B5EF4-FFF2-40B4-BE49-F238E27FC236}">
                <a16:creationId xmlns:a16="http://schemas.microsoft.com/office/drawing/2014/main" id="{740EF3B5-6DEC-17C5-97F2-04EBE1E3F17B}"/>
              </a:ext>
            </a:extLst>
          </p:cNvPr>
          <p:cNvSpPr/>
          <p:nvPr/>
        </p:nvSpPr>
        <p:spPr>
          <a:xfrm>
            <a:off x="6410036" y="4239491"/>
            <a:ext cx="1439073" cy="1366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3" name="Rectangle 12">
            <a:extLst>
              <a:ext uri="{FF2B5EF4-FFF2-40B4-BE49-F238E27FC236}">
                <a16:creationId xmlns:a16="http://schemas.microsoft.com/office/drawing/2014/main" id="{29F3C155-4995-F1C5-E06E-BFBB3E177D13}"/>
              </a:ext>
            </a:extLst>
          </p:cNvPr>
          <p:cNvSpPr/>
          <p:nvPr/>
        </p:nvSpPr>
        <p:spPr>
          <a:xfrm>
            <a:off x="9207374" y="3304515"/>
            <a:ext cx="1240325" cy="2216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4" name="Image 3">
            <a:extLst>
              <a:ext uri="{FF2B5EF4-FFF2-40B4-BE49-F238E27FC236}">
                <a16:creationId xmlns:a16="http://schemas.microsoft.com/office/drawing/2014/main" id="{E971CFA2-C8D1-1C8E-7FB7-4E90AC656AEE}"/>
              </a:ext>
            </a:extLst>
          </p:cNvPr>
          <p:cNvPicPr>
            <a:picLocks noChangeAspect="1"/>
          </p:cNvPicPr>
          <p:nvPr/>
        </p:nvPicPr>
        <p:blipFill>
          <a:blip r:embed="rId3"/>
          <a:stretch>
            <a:fillRect/>
          </a:stretch>
        </p:blipFill>
        <p:spPr>
          <a:xfrm>
            <a:off x="321474" y="3429001"/>
            <a:ext cx="5894600" cy="2333274"/>
          </a:xfrm>
          <a:prstGeom prst="rect">
            <a:avLst/>
          </a:prstGeom>
        </p:spPr>
      </p:pic>
      <p:pic>
        <p:nvPicPr>
          <p:cNvPr id="8" name="Image 7">
            <a:extLst>
              <a:ext uri="{FF2B5EF4-FFF2-40B4-BE49-F238E27FC236}">
                <a16:creationId xmlns:a16="http://schemas.microsoft.com/office/drawing/2014/main" id="{F0651673-ABDA-3338-3408-A389E004BA87}"/>
              </a:ext>
            </a:extLst>
          </p:cNvPr>
          <p:cNvPicPr>
            <a:picLocks noChangeAspect="1"/>
          </p:cNvPicPr>
          <p:nvPr/>
        </p:nvPicPr>
        <p:blipFill>
          <a:blip r:embed="rId4"/>
          <a:stretch>
            <a:fillRect/>
          </a:stretch>
        </p:blipFill>
        <p:spPr>
          <a:xfrm>
            <a:off x="6292929" y="1293011"/>
            <a:ext cx="5353797" cy="3953427"/>
          </a:xfrm>
          <a:prstGeom prst="rect">
            <a:avLst/>
          </a:prstGeom>
        </p:spPr>
      </p:pic>
    </p:spTree>
    <p:extLst>
      <p:ext uri="{BB962C8B-B14F-4D97-AF65-F5344CB8AC3E}">
        <p14:creationId xmlns:p14="http://schemas.microsoft.com/office/powerpoint/2010/main" val="364247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9" presetClass="emph" presetSubtype="0" grpId="0" nodeType="withEffect">
                                  <p:stCondLst>
                                    <p:cond delay="0"/>
                                  </p:stCondLst>
                                  <p:childTnLst>
                                    <p:set>
                                      <p:cBhvr>
                                        <p:cTn id="12" dur="indefinite"/>
                                        <p:tgtEl>
                                          <p:spTgt spid="13"/>
                                        </p:tgtEl>
                                        <p:attrNameLst>
                                          <p:attrName>style.opacity</p:attrName>
                                        </p:attrNameLst>
                                      </p:cBhvr>
                                      <p:to>
                                        <p:strVal val="0"/>
                                      </p:to>
                                    </p:set>
                                    <p:animEffect filter="image" prLst="opacity: 0">
                                      <p:cBhvr rctx="IE">
                                        <p:cTn id="13" dur="indefinite"/>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Thème 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Powerpoint" id="{DD902F10-99D3-49BA-AA9C-F23FE4A48050}" vid="{33704EA4-8E50-4BF5-9F8E-845A360D52B2}"/>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Powerpoint</Template>
  <TotalTime>1412</TotalTime>
  <Words>867</Words>
  <Application>Microsoft Office PowerPoint</Application>
  <PresentationFormat>Grand écran</PresentationFormat>
  <Paragraphs>62</Paragraphs>
  <Slides>18</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18</vt:i4>
      </vt:variant>
    </vt:vector>
  </HeadingPairs>
  <TitlesOfParts>
    <vt:vector size="26" baseType="lpstr">
      <vt:lpstr>Arial</vt:lpstr>
      <vt:lpstr>ArialMT</vt:lpstr>
      <vt:lpstr>Calibri</vt:lpstr>
      <vt:lpstr>Calibri Light</vt:lpstr>
      <vt:lpstr>Century Gothic</vt:lpstr>
      <vt:lpstr>Georgia Pro</vt:lpstr>
      <vt:lpstr>Thème Powerpoint</vt:lpstr>
      <vt:lpstr>1_Thème Office</vt:lpstr>
      <vt:lpstr>Informations conseil communal</vt:lpstr>
      <vt:lpstr>Police des constructions</vt:lpstr>
      <vt:lpstr>Présentation PowerPoint</vt:lpstr>
      <vt:lpstr>Routes</vt:lpstr>
      <vt:lpstr>Présentation PowerPoint</vt:lpstr>
      <vt:lpstr>Présentation PowerPoint</vt:lpstr>
      <vt:lpstr>Présentation PowerPoint</vt:lpstr>
      <vt:lpstr>Présentation PowerPoint</vt:lpstr>
      <vt:lpstr>Services industriels et éclairage public</vt:lpstr>
      <vt:lpstr>Présentation PowerPoint</vt:lpstr>
      <vt:lpstr>Présentation PowerPoint</vt:lpstr>
      <vt:lpstr>Transport et mobilité</vt:lpstr>
      <vt:lpstr>Présentation PowerPoint</vt:lpstr>
      <vt:lpstr>Présentation PowerPoint</vt:lpstr>
      <vt:lpstr>Présentation PowerPoint</vt:lpstr>
      <vt:lpstr>Présentation PowerPoint</vt:lpstr>
      <vt:lpstr>Présentation PowerPoint</vt:lpstr>
      <vt:lpstr>Service des eaux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conseil communal</dc:title>
  <dc:creator>Gex Frédéric</dc:creator>
  <cp:lastModifiedBy>Gex Frédéric</cp:lastModifiedBy>
  <cp:revision>15</cp:revision>
  <dcterms:created xsi:type="dcterms:W3CDTF">2023-03-09T12:33:36Z</dcterms:created>
  <dcterms:modified xsi:type="dcterms:W3CDTF">2024-03-25T16:07:32Z</dcterms:modified>
</cp:coreProperties>
</file>